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7" r:id="rId2"/>
    <p:sldId id="326" r:id="rId3"/>
    <p:sldId id="327" r:id="rId4"/>
    <p:sldId id="298" r:id="rId5"/>
    <p:sldId id="328" r:id="rId6"/>
    <p:sldId id="379" r:id="rId7"/>
    <p:sldId id="381" r:id="rId8"/>
    <p:sldId id="382" r:id="rId9"/>
    <p:sldId id="383" r:id="rId10"/>
    <p:sldId id="363" r:id="rId11"/>
    <p:sldId id="364" r:id="rId12"/>
    <p:sldId id="380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84" r:id="rId27"/>
    <p:sldId id="385" r:id="rId28"/>
    <p:sldId id="305" r:id="rId29"/>
    <p:sldId id="401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8" r:id="rId38"/>
    <p:sldId id="399" r:id="rId39"/>
    <p:sldId id="394" r:id="rId40"/>
    <p:sldId id="395" r:id="rId41"/>
    <p:sldId id="396" r:id="rId42"/>
    <p:sldId id="397" r:id="rId43"/>
    <p:sldId id="400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8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2" autoAdjust="0"/>
    <p:restoredTop sz="91373" autoAdjust="0"/>
  </p:normalViewPr>
  <p:slideViewPr>
    <p:cSldViewPr>
      <p:cViewPr varScale="1">
        <p:scale>
          <a:sx n="63" d="100"/>
          <a:sy n="63" d="100"/>
        </p:scale>
        <p:origin x="1385" y="3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FFF30-71B6-4CF2-AE61-B87D71E8A445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7EE7B-3E79-41FF-A95D-C8B4389D72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19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99BC2-E11A-4F44-B35F-83680C8B78B6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2DB33-A532-48C6-97FC-568A9AA3458B}" type="slidenum">
              <a:rPr lang="en-US" altLang="es-AR"/>
              <a:pPr/>
              <a:t>33</a:t>
            </a:fld>
            <a:endParaRPr lang="en-US" altLang="es-A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57816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CF818-D776-4D7B-9E19-BA4FAB3F4B82}" type="slidenum">
              <a:rPr lang="en-US" altLang="es-AR"/>
              <a:pPr/>
              <a:t>34</a:t>
            </a:fld>
            <a:endParaRPr lang="en-US" altLang="es-A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84017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BC144-05B7-4515-8F32-2ED6A1914059}" type="slidenum">
              <a:rPr lang="en-US" altLang="es-AR"/>
              <a:pPr/>
              <a:t>35</a:t>
            </a:fld>
            <a:endParaRPr lang="en-US" altLang="es-A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9229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89B93-525B-46B1-817C-34642FB37711}" type="slidenum">
              <a:rPr lang="en-US" altLang="es-AR"/>
              <a:pPr/>
              <a:t>36</a:t>
            </a:fld>
            <a:endParaRPr lang="en-US" altLang="es-AR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09011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7A443-D212-48C6-A1F6-1C8CD675C922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F98001-ABE9-4BED-8204-63728BA9AFD9}" type="slidenum">
              <a:rPr lang="es-ES" altLang="es-AR" smtClean="0"/>
              <a:pPr>
                <a:spcBef>
                  <a:spcPct val="0"/>
                </a:spcBef>
              </a:pPr>
              <a:t>6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12596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68712-4408-4792-B46A-C691D9AEB28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C5068-F2D9-49E6-B8C5-79F02FBAAF82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1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869EE-0F9C-4304-BEC2-3F62976CC73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dirty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B51E8-4A1D-4F20-B941-E2709F685044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757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7F8E9-437B-4522-9627-E4045AD15565}" type="slidenum">
              <a:rPr lang="en-US" altLang="es-AR"/>
              <a:pPr/>
              <a:t>31</a:t>
            </a:fld>
            <a:endParaRPr lang="en-US" altLang="es-A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630777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F4A51-ED1F-49B4-B8FF-A9C796D04B0F}" type="slidenum">
              <a:rPr lang="en-US" altLang="es-AR"/>
              <a:pPr/>
              <a:t>32</a:t>
            </a:fld>
            <a:endParaRPr lang="en-US" altLang="es-AR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51883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4FD4-0363-41DB-ACFC-FAA3FE7E9B2D}" type="datetimeFigureOut">
              <a:rPr lang="es-ES" smtClean="0"/>
              <a:pPr/>
              <a:t>24/02/2017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DC42-B6D1-4CE2-AAEC-8829A80815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emf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emf"/><Relationship Id="rId7" Type="http://schemas.openxmlformats.org/officeDocument/2006/relationships/image" Target="../media/image23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emf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Taller de Planeamiento Estratégico</a:t>
            </a:r>
            <a:br>
              <a:rPr lang="es-AR" b="1" dirty="0"/>
            </a:br>
            <a:r>
              <a:rPr lang="es-AR" b="1" dirty="0"/>
              <a:t>Región Sur de Santa Fe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2400" dirty="0">
                <a:solidFill>
                  <a:schemeClr val="tx1"/>
                </a:solidFill>
              </a:rPr>
              <a:t>20 y 21 de febrero de 2017</a:t>
            </a:r>
          </a:p>
          <a:p>
            <a:r>
              <a:rPr lang="es-AR" sz="2400" dirty="0">
                <a:solidFill>
                  <a:schemeClr val="tx1"/>
                </a:solidFill>
              </a:rPr>
              <a:t>Venado Tuerto – Santa Fe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547664" y="764704"/>
            <a:ext cx="6192688" cy="3960440"/>
            <a:chOff x="1534268" y="769941"/>
            <a:chExt cx="6480720" cy="4248472"/>
          </a:xfrm>
        </p:grpSpPr>
        <p:pic>
          <p:nvPicPr>
            <p:cNvPr id="6" name="Imagen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268" y="769941"/>
              <a:ext cx="6480720" cy="4248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ángulo 1"/>
            <p:cNvSpPr/>
            <p:nvPr/>
          </p:nvSpPr>
          <p:spPr>
            <a:xfrm>
              <a:off x="6055701" y="3628004"/>
              <a:ext cx="161264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076057" y="3717032"/>
              <a:ext cx="1440159" cy="528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7544036" y="4778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683568" y="3836640"/>
            <a:ext cx="8064896" cy="1752600"/>
          </a:xfrm>
        </p:spPr>
        <p:txBody>
          <a:bodyPr>
            <a:noAutofit/>
          </a:bodyPr>
          <a:lstStyle/>
          <a:p>
            <a:endParaRPr lang="es-ES" sz="3600" dirty="0">
              <a:solidFill>
                <a:srgbClr val="FF0000"/>
              </a:solidFill>
            </a:endParaRPr>
          </a:p>
          <a:p>
            <a:pPr algn="r"/>
            <a:r>
              <a:rPr lang="es-ES" sz="4000" dirty="0">
                <a:solidFill>
                  <a:srgbClr val="FF0000"/>
                </a:solidFill>
              </a:rPr>
              <a:t>Planeamiento Estratégico CREA 2025</a:t>
            </a:r>
          </a:p>
        </p:txBody>
      </p:sp>
    </p:spTree>
    <p:extLst>
      <p:ext uri="{BB962C8B-B14F-4D97-AF65-F5344CB8AC3E}">
        <p14:creationId xmlns:p14="http://schemas.microsoft.com/office/powerpoint/2010/main" val="231985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539552" y="260648"/>
            <a:ext cx="3096344" cy="2232248"/>
            <a:chOff x="1043608" y="1340768"/>
            <a:chExt cx="1728192" cy="1152128"/>
          </a:xfrm>
        </p:grpSpPr>
        <p:sp>
          <p:nvSpPr>
            <p:cNvPr id="5" name="Elipse 4"/>
            <p:cNvSpPr/>
            <p:nvPr/>
          </p:nvSpPr>
          <p:spPr>
            <a:xfrm>
              <a:off x="1043608" y="1340768"/>
              <a:ext cx="1728192" cy="115212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365761" y="1649780"/>
              <a:ext cx="1164896" cy="397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4400" dirty="0"/>
                <a:t>467 </a:t>
              </a:r>
              <a:r>
                <a:rPr lang="es-ES" sz="4400" dirty="0" err="1"/>
                <a:t>dias</a:t>
              </a:r>
              <a:r>
                <a:rPr lang="es-ES" sz="4400" dirty="0"/>
                <a:t> </a:t>
              </a: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4211960" y="116632"/>
            <a:ext cx="3168352" cy="2232248"/>
            <a:chOff x="5076056" y="908720"/>
            <a:chExt cx="3168352" cy="2232248"/>
          </a:xfrm>
        </p:grpSpPr>
        <p:grpSp>
          <p:nvGrpSpPr>
            <p:cNvPr id="12" name="Agrupar 11"/>
            <p:cNvGrpSpPr/>
            <p:nvPr/>
          </p:nvGrpSpPr>
          <p:grpSpPr>
            <a:xfrm>
              <a:off x="5076056" y="908720"/>
              <a:ext cx="3168352" cy="2232248"/>
              <a:chOff x="1043608" y="1340768"/>
              <a:chExt cx="1836204" cy="1152128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1043608" y="1340768"/>
                <a:ext cx="1836204" cy="115212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1335731" y="1527494"/>
                <a:ext cx="1379088" cy="3335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3600" dirty="0"/>
                  <a:t>137 talleres </a:t>
                </a:r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5868144" y="2001034"/>
              <a:ext cx="1584176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ES" sz="2000" dirty="0"/>
                <a:t>Directivos, Grupos, </a:t>
              </a:r>
              <a:r>
                <a:rPr lang="es-ES" sz="2000" dirty="0" err="1"/>
                <a:t>Staff</a:t>
              </a:r>
              <a:endParaRPr lang="es-ES" sz="2000" dirty="0"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5076056" y="4365104"/>
            <a:ext cx="3240360" cy="2376264"/>
            <a:chOff x="1043608" y="1340768"/>
            <a:chExt cx="1836204" cy="1152128"/>
          </a:xfrm>
        </p:grpSpPr>
        <p:sp>
          <p:nvSpPr>
            <p:cNvPr id="22" name="Elipse 21"/>
            <p:cNvSpPr/>
            <p:nvPr/>
          </p:nvSpPr>
          <p:spPr>
            <a:xfrm>
              <a:off x="1043608" y="1340768"/>
              <a:ext cx="1836204" cy="11521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291744" y="1689898"/>
              <a:ext cx="1389560" cy="492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200" dirty="0"/>
                <a:t>2 </a:t>
              </a:r>
              <a:r>
                <a:rPr lang="es-ES" sz="2800" dirty="0"/>
                <a:t>Jornadas de Presidentes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683568" y="4653136"/>
            <a:ext cx="3024336" cy="2160240"/>
            <a:chOff x="1043608" y="1340768"/>
            <a:chExt cx="1836204" cy="1152128"/>
          </a:xfrm>
        </p:grpSpPr>
        <p:sp>
          <p:nvSpPr>
            <p:cNvPr id="26" name="Elipse 25"/>
            <p:cNvSpPr/>
            <p:nvPr/>
          </p:nvSpPr>
          <p:spPr>
            <a:xfrm>
              <a:off x="1043608" y="1340768"/>
              <a:ext cx="1836204" cy="115212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242117" y="1598519"/>
              <a:ext cx="1389560" cy="5871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200" dirty="0"/>
                <a:t>Congreso </a:t>
              </a:r>
            </a:p>
            <a:p>
              <a:pPr algn="ctr"/>
              <a:r>
                <a:rPr lang="es-ES" sz="3200" dirty="0"/>
                <a:t>de Asesores</a:t>
              </a:r>
              <a:endParaRPr lang="es-ES" sz="2800" dirty="0"/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1115616" y="2060848"/>
            <a:ext cx="4104456" cy="2808312"/>
            <a:chOff x="1043608" y="1340768"/>
            <a:chExt cx="1836204" cy="1152128"/>
          </a:xfrm>
        </p:grpSpPr>
        <p:sp>
          <p:nvSpPr>
            <p:cNvPr id="18" name="Elipse 17"/>
            <p:cNvSpPr/>
            <p:nvPr/>
          </p:nvSpPr>
          <p:spPr>
            <a:xfrm>
              <a:off x="1043608" y="1340768"/>
              <a:ext cx="1836204" cy="11521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204679" y="1665727"/>
              <a:ext cx="1491426" cy="492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ES" sz="4000" dirty="0"/>
                <a:t>2.160 personas</a:t>
              </a:r>
              <a:r>
                <a:rPr lang="es-ES" sz="3200" dirty="0"/>
                <a:t> que participaron </a:t>
              </a:r>
              <a:endParaRPr lang="es-ES" sz="4000" dirty="0"/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5148064" y="2060848"/>
            <a:ext cx="3744416" cy="2592288"/>
            <a:chOff x="1043608" y="1340768"/>
            <a:chExt cx="1836204" cy="1152128"/>
          </a:xfrm>
        </p:grpSpPr>
        <p:sp>
          <p:nvSpPr>
            <p:cNvPr id="24" name="Elipse 23"/>
            <p:cNvSpPr/>
            <p:nvPr/>
          </p:nvSpPr>
          <p:spPr>
            <a:xfrm>
              <a:off x="1043608" y="1340768"/>
              <a:ext cx="1836204" cy="1152128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1199881" y="1620072"/>
              <a:ext cx="1530512" cy="581978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600" dirty="0"/>
                <a:t>3.202 aportes procesados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8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755650" y="548680"/>
            <a:ext cx="7799388" cy="5346700"/>
            <a:chOff x="755576" y="1106673"/>
            <a:chExt cx="7799373" cy="5346663"/>
          </a:xfrm>
        </p:grpSpPr>
        <p:sp>
          <p:nvSpPr>
            <p:cNvPr id="10254" name="Oval 4"/>
            <p:cNvSpPr>
              <a:spLocks noChangeArrowheads="1"/>
            </p:cNvSpPr>
            <p:nvPr/>
          </p:nvSpPr>
          <p:spPr bwMode="auto">
            <a:xfrm>
              <a:off x="755576" y="1106673"/>
              <a:ext cx="7799373" cy="5346663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2339752" y="1484784"/>
              <a:ext cx="4803723" cy="459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MX" sz="2800" b="1" dirty="0">
                  <a:latin typeface="Arial" charset="0"/>
                </a:rPr>
                <a:t>V    a    l    o    r    e    s</a:t>
              </a:r>
              <a:endParaRPr lang="es-MX" sz="4400" dirty="0">
                <a:latin typeface="Arial" charset="0"/>
              </a:endParaRPr>
            </a:p>
          </p:txBody>
        </p:sp>
      </p:grpSp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5508625" y="3383955"/>
            <a:ext cx="1600200" cy="1647825"/>
            <a:chOff x="5508104" y="4085830"/>
            <a:chExt cx="1601241" cy="1647426"/>
          </a:xfrm>
        </p:grpSpPr>
        <p:sp>
          <p:nvSpPr>
            <p:cNvPr id="10252" name="Text Box 6"/>
            <p:cNvSpPr txBox="1">
              <a:spLocks noChangeArrowheads="1"/>
            </p:cNvSpPr>
            <p:nvPr/>
          </p:nvSpPr>
          <p:spPr bwMode="auto">
            <a:xfrm>
              <a:off x="5508104" y="5140472"/>
              <a:ext cx="1601241" cy="59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3600" b="1" dirty="0">
                  <a:latin typeface="Arial" charset="0"/>
                </a:rPr>
                <a:t>Visión</a:t>
              </a:r>
              <a:endParaRPr lang="es-MX" sz="5400" dirty="0">
                <a:latin typeface="Arial" charset="0"/>
              </a:endParaRPr>
            </a:p>
          </p:txBody>
        </p:sp>
        <p:sp>
          <p:nvSpPr>
            <p:cNvPr id="10253" name="Line 7"/>
            <p:cNvSpPr>
              <a:spLocks noChangeShapeType="1"/>
            </p:cNvSpPr>
            <p:nvPr/>
          </p:nvSpPr>
          <p:spPr bwMode="auto">
            <a:xfrm flipV="1">
              <a:off x="6294374" y="4085830"/>
              <a:ext cx="0" cy="114337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 dirty="0"/>
            </a:p>
          </p:txBody>
        </p:sp>
      </p:grpSp>
      <p:grpSp>
        <p:nvGrpSpPr>
          <p:cNvPr id="10244" name="2 Grupo"/>
          <p:cNvGrpSpPr>
            <a:grpSpLocks/>
          </p:cNvGrpSpPr>
          <p:nvPr/>
        </p:nvGrpSpPr>
        <p:grpSpPr bwMode="auto">
          <a:xfrm>
            <a:off x="683568" y="3312517"/>
            <a:ext cx="8064500" cy="782638"/>
            <a:chOff x="683944" y="3861048"/>
            <a:chExt cx="8064896" cy="783052"/>
          </a:xfrm>
        </p:grpSpPr>
        <p:sp>
          <p:nvSpPr>
            <p:cNvPr id="10250" name="Text Box 5"/>
            <p:cNvSpPr txBox="1">
              <a:spLocks noChangeArrowheads="1"/>
            </p:cNvSpPr>
            <p:nvPr/>
          </p:nvSpPr>
          <p:spPr bwMode="auto">
            <a:xfrm>
              <a:off x="683944" y="4005064"/>
              <a:ext cx="8064896" cy="639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MX" sz="2000" b="1" dirty="0">
                  <a:latin typeface="Arial" charset="0"/>
                </a:rPr>
                <a:t>Pasado	                            Presente	 		Futuro</a:t>
              </a:r>
              <a:endParaRPr lang="es-MX" sz="5400" dirty="0">
                <a:latin typeface="Arial" charset="0"/>
              </a:endParaRP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971940" y="3861048"/>
              <a:ext cx="7417164" cy="3177"/>
            </a:xfrm>
            <a:prstGeom prst="line">
              <a:avLst/>
            </a:prstGeom>
            <a:ln w="63500">
              <a:solidFill>
                <a:srgbClr val="FF0000"/>
              </a:solidFill>
              <a:headEnd/>
              <a:tailEnd type="triangle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AR" dirty="0"/>
            </a:p>
          </p:txBody>
        </p:sp>
      </p:grp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788988" y="2466380"/>
            <a:ext cx="7710487" cy="638175"/>
            <a:chOff x="788336" y="3023782"/>
            <a:chExt cx="7711344" cy="639036"/>
          </a:xfrm>
        </p:grpSpPr>
        <p:sp>
          <p:nvSpPr>
            <p:cNvPr id="10247" name="Text Box 10"/>
            <p:cNvSpPr txBox="1">
              <a:spLocks noChangeArrowheads="1"/>
            </p:cNvSpPr>
            <p:nvPr/>
          </p:nvSpPr>
          <p:spPr bwMode="auto">
            <a:xfrm>
              <a:off x="3596648" y="3023783"/>
              <a:ext cx="1695432" cy="47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MX" sz="3200" b="1" dirty="0">
                  <a:latin typeface="Arial" charset="0"/>
                </a:rPr>
                <a:t>Misión</a:t>
              </a:r>
            </a:p>
          </p:txBody>
        </p:sp>
        <p:sp>
          <p:nvSpPr>
            <p:cNvPr id="10248" name="Text Box 12"/>
            <p:cNvSpPr txBox="1">
              <a:spLocks noChangeArrowheads="1"/>
            </p:cNvSpPr>
            <p:nvPr/>
          </p:nvSpPr>
          <p:spPr bwMode="auto">
            <a:xfrm>
              <a:off x="788336" y="3023783"/>
              <a:ext cx="1695432" cy="639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MX" sz="3200" b="1" dirty="0">
                  <a:latin typeface="Arial" charset="0"/>
                </a:rPr>
                <a:t>Misión</a:t>
              </a:r>
              <a:endParaRPr lang="es-MX" sz="4800" dirty="0">
                <a:latin typeface="Arial" charset="0"/>
              </a:endParaRPr>
            </a:p>
          </p:txBody>
        </p:sp>
        <p:sp>
          <p:nvSpPr>
            <p:cNvPr id="10249" name="Text Box 10"/>
            <p:cNvSpPr txBox="1">
              <a:spLocks noChangeArrowheads="1"/>
            </p:cNvSpPr>
            <p:nvPr/>
          </p:nvSpPr>
          <p:spPr bwMode="auto">
            <a:xfrm>
              <a:off x="6804248" y="3023782"/>
              <a:ext cx="1695432" cy="47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MX" sz="3200" b="1" dirty="0">
                  <a:latin typeface="Arial" charset="0"/>
                </a:rPr>
                <a:t>Misión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414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/>
              <a:t>Somos empresarios agropecuarios</a:t>
            </a:r>
          </a:p>
          <a:p>
            <a:pPr algn="ctr"/>
            <a:r>
              <a:rPr lang="es-ES_tradnl" sz="3600" dirty="0"/>
              <a:t>que trabajamos en grupo.</a:t>
            </a:r>
          </a:p>
          <a:p>
            <a:pPr algn="ctr"/>
            <a:r>
              <a:rPr lang="es-ES_tradnl" sz="3600" dirty="0"/>
              <a:t>Compartimos experiencias,</a:t>
            </a:r>
          </a:p>
          <a:p>
            <a:pPr algn="ctr"/>
            <a:r>
              <a:rPr lang="es-ES_tradnl" sz="3600" dirty="0"/>
              <a:t>generamos conocimientos y</a:t>
            </a:r>
          </a:p>
          <a:p>
            <a:pPr algn="ctr"/>
            <a:r>
              <a:rPr lang="es-ES_tradnl" sz="3600" dirty="0"/>
              <a:t>potenciamos ideas</a:t>
            </a:r>
          </a:p>
          <a:p>
            <a:pPr algn="ctr"/>
            <a:r>
              <a:rPr lang="es-ES_tradnl" sz="3600" dirty="0"/>
              <a:t>para el desarrollo sostenible</a:t>
            </a:r>
          </a:p>
          <a:p>
            <a:pPr algn="ctr"/>
            <a:r>
              <a:rPr lang="es-ES_tradnl" sz="3600" dirty="0"/>
              <a:t>de las empresas y el país.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27784" y="67271"/>
            <a:ext cx="3929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Times"/>
                <a:cs typeface="Times"/>
              </a:rPr>
              <a:t>MISIÓN CREA</a:t>
            </a:r>
          </a:p>
        </p:txBody>
      </p:sp>
    </p:spTree>
    <p:extLst>
      <p:ext uri="{BB962C8B-B14F-4D97-AF65-F5344CB8AC3E}">
        <p14:creationId xmlns:p14="http://schemas.microsoft.com/office/powerpoint/2010/main" val="1801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568" y="162880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/>
              <a:t>Las empresas CREA </a:t>
            </a:r>
          </a:p>
          <a:p>
            <a:pPr algn="ctr"/>
            <a:r>
              <a:rPr lang="es-ES" sz="4800" dirty="0"/>
              <a:t>integradas a la comunidad, son referentes de innovación</a:t>
            </a:r>
          </a:p>
          <a:p>
            <a:pPr algn="ctr"/>
            <a:r>
              <a:rPr lang="es-ES" sz="4800" dirty="0"/>
              <a:t>y sostenibilidad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79712" y="67271"/>
            <a:ext cx="4981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Times"/>
                <a:cs typeface="Times"/>
              </a:rPr>
              <a:t>VISIÓN CREA 2025</a:t>
            </a:r>
          </a:p>
        </p:txBody>
      </p:sp>
    </p:spTree>
    <p:extLst>
      <p:ext uri="{BB962C8B-B14F-4D97-AF65-F5344CB8AC3E}">
        <p14:creationId xmlns:p14="http://schemas.microsoft.com/office/powerpoint/2010/main" val="16890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568" y="1196752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/>
              <a:t>Integridad</a:t>
            </a:r>
          </a:p>
          <a:p>
            <a:pPr algn="ctr"/>
            <a:r>
              <a:rPr lang="es-ES" sz="4800" dirty="0"/>
              <a:t>Compromiso</a:t>
            </a:r>
          </a:p>
          <a:p>
            <a:pPr algn="ctr"/>
            <a:r>
              <a:rPr lang="es-ES" sz="4800" dirty="0"/>
              <a:t>Respeto</a:t>
            </a:r>
          </a:p>
          <a:p>
            <a:pPr algn="ctr"/>
            <a:r>
              <a:rPr lang="es-ES" sz="4800" dirty="0"/>
              <a:t>Trabajo en equipo</a:t>
            </a:r>
          </a:p>
          <a:p>
            <a:pPr algn="ctr"/>
            <a:r>
              <a:rPr lang="es-ES" sz="4800" dirty="0"/>
              <a:t>Solidaridad y generosidad</a:t>
            </a:r>
          </a:p>
          <a:p>
            <a:pPr algn="ctr"/>
            <a:r>
              <a:rPr lang="es-ES" sz="4800" dirty="0"/>
              <a:t>Búsqueda de la excelencia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27784" y="67271"/>
            <a:ext cx="435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Times"/>
                <a:cs typeface="Times"/>
              </a:rPr>
              <a:t>VALORES CREA</a:t>
            </a:r>
          </a:p>
        </p:txBody>
      </p:sp>
    </p:spTree>
    <p:extLst>
      <p:ext uri="{BB962C8B-B14F-4D97-AF65-F5344CB8AC3E}">
        <p14:creationId xmlns:p14="http://schemas.microsoft.com/office/powerpoint/2010/main" val="3381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197768"/>
            <a:ext cx="6286544" cy="1143000"/>
          </a:xfrm>
        </p:spPr>
        <p:txBody>
          <a:bodyPr/>
          <a:lstStyle/>
          <a:p>
            <a:r>
              <a:rPr lang="es-ES" dirty="0"/>
              <a:t>Mapa Estratégico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96" y="1995719"/>
            <a:ext cx="3795553" cy="3305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Una forma de organizar los objetivos estratégicos</a:t>
            </a:r>
          </a:p>
          <a:p>
            <a:pPr marL="0" indent="0" algn="ctr">
              <a:buNone/>
            </a:pPr>
            <a:r>
              <a:rPr lang="es-ES" dirty="0"/>
              <a:t>Permite vincular la estrategia con la operación 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3995936" y="1844824"/>
            <a:ext cx="4628478" cy="3544383"/>
            <a:chOff x="4058322" y="2106641"/>
            <a:chExt cx="3605777" cy="3544383"/>
          </a:xfrm>
        </p:grpSpPr>
        <p:sp>
          <p:nvSpPr>
            <p:cNvPr id="4" name="CuadroTexto 3"/>
            <p:cNvSpPr txBox="1"/>
            <p:nvPr/>
          </p:nvSpPr>
          <p:spPr>
            <a:xfrm>
              <a:off x="4058322" y="2819246"/>
              <a:ext cx="3605777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dirty="0"/>
                <a:t>Impacto General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058322" y="2106641"/>
              <a:ext cx="3605777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dirty="0"/>
                <a:t>Visión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058322" y="3525179"/>
              <a:ext cx="3605777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dirty="0"/>
                <a:t>Impacto Cercano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058322" y="4233290"/>
              <a:ext cx="3605777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dirty="0"/>
                <a:t>Procesos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058322" y="4943138"/>
              <a:ext cx="3605777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000" dirty="0"/>
                <a:t>Activos/Recursos</a:t>
              </a: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8072843" y="2600261"/>
            <a:ext cx="510940" cy="2694069"/>
            <a:chOff x="7664099" y="2600261"/>
            <a:chExt cx="510940" cy="2694069"/>
          </a:xfrm>
        </p:grpSpPr>
        <p:sp>
          <p:nvSpPr>
            <p:cNvPr id="9" name="Flecha arriba 8"/>
            <p:cNvSpPr/>
            <p:nvPr/>
          </p:nvSpPr>
          <p:spPr>
            <a:xfrm>
              <a:off x="7664099" y="4709554"/>
              <a:ext cx="510940" cy="584776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Flecha arriba 9"/>
            <p:cNvSpPr/>
            <p:nvPr/>
          </p:nvSpPr>
          <p:spPr>
            <a:xfrm>
              <a:off x="7664099" y="4007762"/>
              <a:ext cx="510940" cy="584776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Flecha arriba 10"/>
            <p:cNvSpPr/>
            <p:nvPr/>
          </p:nvSpPr>
          <p:spPr>
            <a:xfrm>
              <a:off x="7664099" y="3298138"/>
              <a:ext cx="510940" cy="584776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Flecha arriba 11"/>
            <p:cNvSpPr/>
            <p:nvPr/>
          </p:nvSpPr>
          <p:spPr>
            <a:xfrm>
              <a:off x="7664099" y="2600261"/>
              <a:ext cx="510940" cy="584776"/>
            </a:xfrm>
            <a:prstGeom prst="upArrow">
              <a:avLst>
                <a:gd name="adj1" fmla="val 38571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4139952" y="5733256"/>
            <a:ext cx="338437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9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apa Estratégico OUT 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02536" y="1285915"/>
            <a:ext cx="7914439" cy="135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236722" y="2654067"/>
            <a:ext cx="7914440" cy="135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202536" y="4022219"/>
            <a:ext cx="7945228" cy="1350997"/>
          </a:xfrm>
          <a:prstGeom prst="rect">
            <a:avLst/>
          </a:prstGeom>
          <a:solidFill>
            <a:srgbClr val="DCF1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202536" y="5303853"/>
            <a:ext cx="7945228" cy="15815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945676" y="1472587"/>
            <a:ext cx="13511" cy="191841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769883" y="2152558"/>
            <a:ext cx="521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Dimensiones Externas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607739" y="4385883"/>
            <a:ext cx="52154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Dimensiones Internas</a:t>
            </a:r>
          </a:p>
          <a:p>
            <a:endParaRPr lang="es-ES" sz="3600" dirty="0"/>
          </a:p>
          <a:p>
            <a:r>
              <a:rPr lang="es-ES" sz="3600" dirty="0"/>
              <a:t>Base Operacional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1962959" y="4317261"/>
            <a:ext cx="13511" cy="191841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-9742" y="2654067"/>
            <a:ext cx="1414947" cy="135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-9742" y="1285915"/>
            <a:ext cx="1414947" cy="135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-9742" y="4022219"/>
            <a:ext cx="1523043" cy="1350997"/>
          </a:xfrm>
          <a:prstGeom prst="rect">
            <a:avLst/>
          </a:prstGeom>
          <a:solidFill>
            <a:srgbClr val="DCF1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0" y="5285122"/>
            <a:ext cx="1523043" cy="15815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7"/>
          <p:cNvCxnSpPr/>
          <p:nvPr/>
        </p:nvCxnSpPr>
        <p:spPr>
          <a:xfrm>
            <a:off x="0" y="4005064"/>
            <a:ext cx="914776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882114"/>
            <a:ext cx="9116976" cy="5975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Banner Vi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981506"/>
          </a:xfrm>
          <a:prstGeom prst="rect">
            <a:avLst/>
          </a:prstGeom>
        </p:spPr>
      </p:pic>
      <p:pic>
        <p:nvPicPr>
          <p:cNvPr id="6" name="Imagen 5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4" y="4891407"/>
            <a:ext cx="3494551" cy="1816739"/>
          </a:xfrm>
          <a:prstGeom prst="rect">
            <a:avLst/>
          </a:prstGeom>
        </p:spPr>
      </p:pic>
      <p:pic>
        <p:nvPicPr>
          <p:cNvPr id="7" name="Imagen 6" descr="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16" y="4905757"/>
            <a:ext cx="3577908" cy="1802389"/>
          </a:xfrm>
          <a:prstGeom prst="rect">
            <a:avLst/>
          </a:prstGeom>
        </p:spPr>
      </p:pic>
      <p:pic>
        <p:nvPicPr>
          <p:cNvPr id="8" name="Imagen 7" descr="Imp Carcan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73" y="882115"/>
            <a:ext cx="2095500" cy="2133600"/>
          </a:xfrm>
          <a:prstGeom prst="rect">
            <a:avLst/>
          </a:prstGeom>
        </p:spPr>
      </p:pic>
      <p:pic>
        <p:nvPicPr>
          <p:cNvPr id="5" name="Imagen 4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16" y="2832935"/>
            <a:ext cx="3577908" cy="1860074"/>
          </a:xfrm>
          <a:prstGeom prst="rect">
            <a:avLst/>
          </a:prstGeom>
        </p:spPr>
      </p:pic>
      <p:pic>
        <p:nvPicPr>
          <p:cNvPr id="4" name="Imagen 3" descr="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4" y="2832935"/>
            <a:ext cx="3494551" cy="187017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53640" y="3501997"/>
            <a:ext cx="3718779" cy="1282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5371173" y="3515507"/>
            <a:ext cx="3718779" cy="1282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123996" y="5535298"/>
            <a:ext cx="3718779" cy="1282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5239445" y="5548808"/>
            <a:ext cx="3718779" cy="1282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5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 Estratégico OUT 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29561" y="1357923"/>
            <a:ext cx="7914439" cy="135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202536" y="3925472"/>
            <a:ext cx="7945228" cy="1350997"/>
          </a:xfrm>
          <a:prstGeom prst="rect">
            <a:avLst/>
          </a:prstGeom>
          <a:solidFill>
            <a:srgbClr val="DCF1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202536" y="5373216"/>
            <a:ext cx="7945228" cy="1484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0" y="3925472"/>
            <a:ext cx="914776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910" y="404664"/>
            <a:ext cx="8712554" cy="584775"/>
          </a:xfr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3200" b="1" kern="1200" dirty="0">
                <a:latin typeface="Verdana" pitchFamily="34" charset="0"/>
                <a:ea typeface="+mn-ea"/>
                <a:cs typeface="+mn-cs"/>
              </a:rPr>
              <a:t>Necesidades &amp; Expectativas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5" y="1936943"/>
            <a:ext cx="3714745" cy="843985"/>
          </a:xfrm>
        </p:spPr>
        <p:txBody>
          <a:bodyPr lIns="91435" tIns="45718" rIns="91435" bIns="45718">
            <a:noAutofit/>
          </a:bodyPr>
          <a:lstStyle/>
          <a:p>
            <a:pPr marL="241093" indent="-241093">
              <a:buNone/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NECESIDADES</a:t>
            </a:r>
            <a:endParaRPr lang="es-MX" sz="1400" dirty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507071" y="1980337"/>
            <a:ext cx="3779837" cy="8005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241093" indent="-241093">
              <a:defRPr/>
            </a:pPr>
            <a:r>
              <a:rPr lang="es-MX" sz="3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EXPECTATIVAS</a:t>
            </a:r>
          </a:p>
          <a:p>
            <a:pPr marL="241093" indent="-241093">
              <a:defRPr/>
            </a:pPr>
            <a:endParaRPr lang="es-MX" sz="3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41093" indent="-241093">
              <a:defRPr/>
            </a:pPr>
            <a:endParaRPr lang="es-MX" sz="3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4344314" y="1924381"/>
            <a:ext cx="287337" cy="94407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s-AR" dirty="0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140968"/>
            <a:ext cx="9144000" cy="2532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241093" indent="-241093"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LAS NECESIDADES SE CUBREN</a:t>
            </a:r>
          </a:p>
          <a:p>
            <a:pPr marL="241093" indent="-241093" algn="ctr">
              <a:defRPr/>
            </a:pPr>
            <a:endParaRPr lang="es-MX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41093" indent="-241093"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LAS EXPECTATIVAS SE ACUERDAN                                              </a:t>
            </a:r>
          </a:p>
          <a:p>
            <a:pPr marL="241093" indent="-241093"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PARA ACTUAR EN CONFORMIDAD</a:t>
            </a:r>
            <a:endParaRPr lang="es-MX" sz="3600" dirty="0"/>
          </a:p>
          <a:p>
            <a:pPr marL="241093" indent="-241093" algn="ctr">
              <a:defRPr/>
            </a:pPr>
            <a:endParaRPr lang="es-MX" sz="3600" dirty="0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212456" y="1787728"/>
            <a:ext cx="863600" cy="1601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241093" indent="-241093">
              <a:defRPr/>
            </a:pPr>
            <a:r>
              <a:rPr lang="es-MX" sz="6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s-MX" sz="2500" dirty="0"/>
              <a:t> </a:t>
            </a:r>
          </a:p>
          <a:p>
            <a:pPr marL="241093" indent="-241093">
              <a:defRPr/>
            </a:pPr>
            <a:endParaRPr lang="es-MX" sz="2500" dirty="0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4211960" y="1079703"/>
            <a:ext cx="863600" cy="1603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marL="241093" indent="-241093">
              <a:defRPr/>
            </a:pPr>
            <a:r>
              <a:rPr lang="es-MX" sz="6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r>
              <a:rPr lang="es-MX" sz="2500" dirty="0"/>
              <a:t> </a:t>
            </a:r>
          </a:p>
          <a:p>
            <a:pPr marL="241093" indent="-241093">
              <a:defRPr/>
            </a:pPr>
            <a:endParaRPr lang="es-MX" sz="2500" dirty="0"/>
          </a:p>
        </p:txBody>
      </p:sp>
    </p:spTree>
    <p:extLst>
      <p:ext uri="{BB962C8B-B14F-4D97-AF65-F5344CB8AC3E}">
        <p14:creationId xmlns:p14="http://schemas.microsoft.com/office/powerpoint/2010/main" val="3314864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50179" grpId="0" build="p"/>
      <p:bldP spid="501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anner Vi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66"/>
            <a:ext cx="9144000" cy="87397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08520" y="882114"/>
            <a:ext cx="9280430" cy="5975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Impacto Gener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19" y="836712"/>
            <a:ext cx="2095500" cy="2235200"/>
          </a:xfrm>
          <a:prstGeom prst="rect">
            <a:avLst/>
          </a:prstGeom>
        </p:spPr>
      </p:pic>
      <p:pic>
        <p:nvPicPr>
          <p:cNvPr id="15" name="Imagen 14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" y="3188662"/>
            <a:ext cx="4550044" cy="1750017"/>
          </a:xfrm>
          <a:prstGeom prst="rect">
            <a:avLst/>
          </a:prstGeom>
        </p:spPr>
      </p:pic>
      <p:pic>
        <p:nvPicPr>
          <p:cNvPr id="16" name="Imagen 15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88663"/>
            <a:ext cx="4550044" cy="1750017"/>
          </a:xfrm>
          <a:prstGeom prst="rect">
            <a:avLst/>
          </a:prstGeom>
        </p:spPr>
      </p:pic>
      <p:pic>
        <p:nvPicPr>
          <p:cNvPr id="17" name="Imagen 16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52" y="5066241"/>
            <a:ext cx="4658573" cy="179175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27910" y="3789040"/>
            <a:ext cx="4560223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4572000" y="3810192"/>
            <a:ext cx="4585955" cy="11424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2401798" y="5661248"/>
            <a:ext cx="4868746" cy="1196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5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 Estratégico OUT 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02536" y="3925472"/>
            <a:ext cx="7945228" cy="1350997"/>
          </a:xfrm>
          <a:prstGeom prst="rect">
            <a:avLst/>
          </a:prstGeom>
          <a:solidFill>
            <a:srgbClr val="DCF1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202536" y="5276469"/>
            <a:ext cx="7945228" cy="15815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0" y="3925472"/>
            <a:ext cx="914776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7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anner Vi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66"/>
            <a:ext cx="9144000" cy="87397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882114"/>
            <a:ext cx="9147764" cy="5975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Proceso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91" y="836712"/>
            <a:ext cx="1803400" cy="2044700"/>
          </a:xfrm>
          <a:prstGeom prst="rect">
            <a:avLst/>
          </a:prstGeom>
        </p:spPr>
      </p:pic>
      <p:pic>
        <p:nvPicPr>
          <p:cNvPr id="5" name="Imagen 4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6" y="1608489"/>
            <a:ext cx="2097020" cy="2270659"/>
          </a:xfrm>
          <a:prstGeom prst="rect">
            <a:avLst/>
          </a:prstGeom>
        </p:spPr>
      </p:pic>
      <p:pic>
        <p:nvPicPr>
          <p:cNvPr id="6" name="Imagen 5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5" y="1608489"/>
            <a:ext cx="3472772" cy="2270659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48633" y="2353156"/>
            <a:ext cx="2658020" cy="1673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5413849" y="2395469"/>
            <a:ext cx="3583427" cy="1673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54" y="3190137"/>
            <a:ext cx="3739909" cy="2270659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196826" y="3986587"/>
            <a:ext cx="4207690" cy="1673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87342"/>
            <a:ext cx="4153968" cy="2270658"/>
          </a:xfrm>
          <a:prstGeom prst="rect">
            <a:avLst/>
          </a:prstGeom>
        </p:spPr>
      </p:pic>
      <p:pic>
        <p:nvPicPr>
          <p:cNvPr id="10" name="Imagen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3" y="4587342"/>
            <a:ext cx="3739907" cy="2270658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809597" y="5406756"/>
            <a:ext cx="4334403" cy="1673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-131890" y="5393246"/>
            <a:ext cx="4334403" cy="1673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9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 Estratégico OUT 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02536" y="5276469"/>
            <a:ext cx="7945228" cy="15815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0" y="3925472"/>
            <a:ext cx="914776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anner Vi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73978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0" y="882115"/>
            <a:ext cx="9147764" cy="5975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Activo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95" y="836712"/>
            <a:ext cx="2108200" cy="2324100"/>
          </a:xfrm>
          <a:prstGeom prst="rect">
            <a:avLst/>
          </a:prstGeom>
        </p:spPr>
      </p:pic>
      <p:pic>
        <p:nvPicPr>
          <p:cNvPr id="9" name="Imagen 8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3" y="1317175"/>
            <a:ext cx="1864606" cy="2716997"/>
          </a:xfrm>
          <a:prstGeom prst="rect">
            <a:avLst/>
          </a:prstGeom>
        </p:spPr>
      </p:pic>
      <p:pic>
        <p:nvPicPr>
          <p:cNvPr id="17" name="Imagen 16" descr="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06" y="3354825"/>
            <a:ext cx="1718100" cy="2716996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300546" y="2117032"/>
            <a:ext cx="2503431" cy="151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18" y="1287905"/>
            <a:ext cx="1931198" cy="2716996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6180278" y="2062992"/>
            <a:ext cx="2503431" cy="151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67" y="2653724"/>
            <a:ext cx="1878810" cy="2699136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6099206" y="3426223"/>
            <a:ext cx="2503431" cy="2206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 descr="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38" y="4544400"/>
            <a:ext cx="2328665" cy="2699135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3090356" y="4128741"/>
            <a:ext cx="2503431" cy="151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 descr="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72" y="4544400"/>
            <a:ext cx="1651376" cy="2695046"/>
          </a:xfrm>
          <a:prstGeom prst="rect">
            <a:avLst/>
          </a:prstGeom>
        </p:spPr>
      </p:pic>
      <p:pic>
        <p:nvPicPr>
          <p:cNvPr id="12" name="Imagen 11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4" y="2635864"/>
            <a:ext cx="1731419" cy="2716996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300546" y="3418025"/>
            <a:ext cx="2503431" cy="22143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5" y="4571420"/>
            <a:ext cx="1642938" cy="2681275"/>
          </a:xfrm>
          <a:prstGeom prst="rect">
            <a:avLst/>
          </a:prstGeom>
        </p:spPr>
      </p:pic>
      <p:pic>
        <p:nvPicPr>
          <p:cNvPr id="18" name="Imagen 17" descr="7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40" y="4560421"/>
            <a:ext cx="1657956" cy="2705784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116866" y="5340265"/>
            <a:ext cx="8692722" cy="1693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0" y="3925472"/>
            <a:ext cx="914776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Mapa Estratégico OUT 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96" y="1484785"/>
            <a:ext cx="8784976" cy="396044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3000" b="1" dirty="0">
                <a:latin typeface="+mj-lt"/>
              </a:rPr>
              <a:t>Cuando hablo de visión respondo a la preguntas </a:t>
            </a:r>
            <a:br>
              <a:rPr lang="es-ES" sz="3000" b="1" dirty="0">
                <a:latin typeface="+mj-lt"/>
              </a:rPr>
            </a:br>
            <a:endParaRPr lang="es-ES" sz="3000" b="1" dirty="0">
              <a:latin typeface="+mj-lt"/>
            </a:endParaRPr>
          </a:p>
          <a:p>
            <a:pPr algn="ctr" eaLnBrk="1" hangingPunct="1"/>
            <a:r>
              <a:rPr lang="es-ES" sz="3600" b="1" dirty="0">
                <a:latin typeface="+mj-lt"/>
              </a:rPr>
              <a:t>¿Qué me propongo?</a:t>
            </a:r>
          </a:p>
          <a:p>
            <a:pPr algn="ctr" eaLnBrk="1" hangingPunct="1"/>
            <a:r>
              <a:rPr lang="es-ES" sz="3600" b="1" dirty="0">
                <a:latin typeface="+mj-lt"/>
              </a:rPr>
              <a:t>¿Cómo se verá la nueva realidad?</a:t>
            </a:r>
          </a:p>
          <a:p>
            <a:pPr algn="ctr" eaLnBrk="1" hangingPunct="1"/>
            <a:r>
              <a:rPr lang="es-ES" sz="3600" b="1" dirty="0">
                <a:latin typeface="+mj-lt"/>
              </a:rPr>
              <a:t>¿Cuáles son los resultados y comportamientos que serán manifiestos?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b="1" dirty="0"/>
              <a:t>VISION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70465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692696"/>
            <a:ext cx="8820472" cy="54737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9263">
              <a:spcBef>
                <a:spcPts val="12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Es una posibilidad</a:t>
            </a:r>
            <a:r>
              <a:rPr lang="es-AR" sz="2200" dirty="0">
                <a:latin typeface="+mj-lt"/>
              </a:rPr>
              <a:t> que no encontramos en nuestra realidad actual (no se necesita una visión para lo que ya es posible</a:t>
            </a:r>
            <a:r>
              <a:rPr lang="en-GB" sz="2200" dirty="0">
                <a:latin typeface="+mj-lt"/>
              </a:rPr>
              <a:t>)</a:t>
            </a:r>
            <a:r>
              <a:rPr lang="ar-SA" sz="2200" dirty="0">
                <a:latin typeface="+mj-lt"/>
              </a:rPr>
              <a:t>‏</a:t>
            </a:r>
            <a:endParaRPr lang="en-GB" sz="2200" dirty="0">
              <a:latin typeface="+mj-lt"/>
            </a:endParaRPr>
          </a:p>
          <a:p>
            <a:pPr marL="0" indent="0" defTabSz="449263">
              <a:spcBef>
                <a:spcPts val="12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Rompe con la recurrencia</a:t>
            </a:r>
            <a:r>
              <a:rPr lang="es-AR" sz="2200" dirty="0">
                <a:latin typeface="+mj-lt"/>
              </a:rPr>
              <a:t> del pasado abriendo una puerta al futuro</a:t>
            </a:r>
          </a:p>
          <a:p>
            <a:pPr marL="0" indent="0" defTabSz="449263">
              <a:spcBef>
                <a:spcPts val="12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2200" dirty="0">
                <a:latin typeface="+mj-lt"/>
              </a:rPr>
              <a:t>Si bien es una gran meta alcanzable en un tiempo definido </a:t>
            </a:r>
            <a:r>
              <a:rPr lang="es-AR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se enuncia en tiempo presente</a:t>
            </a:r>
            <a:r>
              <a:rPr lang="es-AR" sz="2200" dirty="0">
                <a:latin typeface="+mj-lt"/>
              </a:rPr>
              <a:t> como si ya se hubiese alcanzado</a:t>
            </a:r>
          </a:p>
          <a:p>
            <a:pPr marL="0" indent="0" defTabSz="449263">
              <a:spcBef>
                <a:spcPts val="12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2200" dirty="0">
                <a:latin typeface="+mj-lt"/>
              </a:rPr>
              <a:t>Contiene una </a:t>
            </a:r>
            <a:r>
              <a:rPr lang="es-AR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descripción intensa, clara y concisa</a:t>
            </a:r>
            <a:r>
              <a:rPr lang="es-AR" sz="2200" b="1" dirty="0">
                <a:latin typeface="+mj-lt"/>
              </a:rPr>
              <a:t> </a:t>
            </a:r>
            <a:r>
              <a:rPr lang="es-AR" sz="2200" dirty="0">
                <a:latin typeface="+mj-lt"/>
              </a:rPr>
              <a:t>de cómo será la nueva realidad</a:t>
            </a:r>
          </a:p>
          <a:p>
            <a:pPr marL="0" indent="0" defTabSz="449263">
              <a:spcBef>
                <a:spcPts val="12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2200" dirty="0">
                <a:latin typeface="+mj-lt"/>
              </a:rPr>
              <a:t>Explicita el </a:t>
            </a:r>
            <a:r>
              <a:rPr lang="es-AR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plazo de cumplimiento</a:t>
            </a:r>
          </a:p>
          <a:p>
            <a:pPr marL="0" indent="0" defTabSz="449263">
              <a:spcBef>
                <a:spcPts val="12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2200" dirty="0">
                <a:latin typeface="+mj-lt"/>
              </a:rPr>
              <a:t>Se manifiesta en el lenguaje como un hondo y profundo </a:t>
            </a:r>
            <a:r>
              <a:rPr lang="es-AR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compromiso, ambicioso y desafiante</a:t>
            </a:r>
          </a:p>
          <a:p>
            <a:pPr marL="0" indent="0" defTabSz="449263">
              <a:spcBef>
                <a:spcPts val="12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AR" sz="2200" dirty="0">
                <a:latin typeface="+mj-lt"/>
              </a:rPr>
              <a:t>Al ser compartida, tiene el poder de establecer un </a:t>
            </a:r>
            <a:r>
              <a:rPr lang="es-AR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NORTE COMÚN</a:t>
            </a:r>
            <a:r>
              <a:rPr lang="es-AR" sz="2200" dirty="0">
                <a:latin typeface="+mj-lt"/>
              </a:rPr>
              <a:t> para las conversaciones, acciones y coordinación de acciones con otros</a:t>
            </a:r>
            <a:endParaRPr lang="es-AR" sz="2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-71338"/>
            <a:ext cx="9433048" cy="908050"/>
          </a:xfrm>
        </p:spPr>
        <p:txBody>
          <a:bodyPr lIns="90000" tIns="46800" rIns="90000" bIns="46800">
            <a:normAutofit/>
          </a:bodyPr>
          <a:lstStyle/>
          <a:p>
            <a:pPr defTabSz="449263" eaLnBrk="1" hangingPunct="1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500" b="1" dirty="0">
                <a:solidFill>
                  <a:schemeClr val="tx1"/>
                </a:solidFill>
              </a:rPr>
              <a:t>Atributos necesarios para una visión poderosa y compartida</a:t>
            </a:r>
          </a:p>
        </p:txBody>
      </p:sp>
    </p:spTree>
    <p:extLst>
      <p:ext uri="{BB962C8B-B14F-4D97-AF65-F5344CB8AC3E}">
        <p14:creationId xmlns:p14="http://schemas.microsoft.com/office/powerpoint/2010/main" val="2881164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</p:spPr>
        <p:txBody>
          <a:bodyPr/>
          <a:lstStyle/>
          <a:p>
            <a:r>
              <a:rPr lang="es-AR" dirty="0"/>
              <a:t>1er Trabajo en Grupos</a:t>
            </a:r>
            <a:br>
              <a:rPr lang="es-AR" dirty="0"/>
            </a:br>
            <a:r>
              <a:rPr lang="es-AR" dirty="0"/>
              <a:t>Definición de Visión ¿2020? SSF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848872" cy="3600400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s-AR" sz="3400" dirty="0">
                <a:solidFill>
                  <a:srgbClr val="0033CC"/>
                </a:solidFill>
              </a:rPr>
              <a:t>Trabajo Individual: ¿Qué características / metas quisiera para la Región SSF pensando en el 2020? </a:t>
            </a:r>
            <a:r>
              <a:rPr lang="es-AR" sz="2000" dirty="0">
                <a:solidFill>
                  <a:srgbClr val="0033CC"/>
                </a:solidFill>
              </a:rPr>
              <a:t>(15 min.)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s-AR" sz="3400" dirty="0">
                <a:solidFill>
                  <a:srgbClr val="0033CC"/>
                </a:solidFill>
              </a:rPr>
              <a:t>Trabajo en Grupos: Compartiendo y consensuando </a:t>
            </a:r>
            <a:r>
              <a:rPr lang="es-AR" sz="2000" dirty="0">
                <a:solidFill>
                  <a:srgbClr val="0033CC"/>
                </a:solidFill>
              </a:rPr>
              <a:t>(45 min.)</a:t>
            </a:r>
          </a:p>
          <a:p>
            <a:pPr marL="457200" indent="-457200" algn="l">
              <a:spcBef>
                <a:spcPts val="1800"/>
              </a:spcBef>
              <a:buFont typeface="+mj-lt"/>
              <a:buAutoNum type="arabicPeriod"/>
            </a:pPr>
            <a:r>
              <a:rPr lang="es-AR" sz="3400" dirty="0">
                <a:solidFill>
                  <a:srgbClr val="0033CC"/>
                </a:solidFill>
              </a:rPr>
              <a:t>Puesta en Común en Plenario y Construcción de Consensos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28507"/>
            <a:ext cx="8640959" cy="540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30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2020 REGIÓN SUR DE SANTA FE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30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(acordada)</a:t>
            </a:r>
            <a:endParaRPr lang="es-AR" sz="30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SOMOS MIEMBROS CREA COMPROMETIDOS Y PROTAGONISTAS EN LAS ACCIONES QUE REALIZA LA REGIÓN SUR DE SANTA FE.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GENERAMOS INFORMACION CONFIABLE QUE PERMITE LLEVAR ADELANTE PLANTEOS SOSTENIBLES TANTO EN LO TECNOLOGICO, ORGANIZACIONAL, AMBIENTAL Y SOCIAL.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 REGIÓN ES LÍDER Y REFERENTE A NIVEL DEL SECTOR, COMPROMETIDA CON LA COMUNIDAD SIENDO FUENTE DE CONSULTA PARA EL DISEÑO DE POLÍTICAS PÚBLICAS.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92091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7504" y="508610"/>
            <a:ext cx="8929718" cy="40011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sz="2000" b="1" dirty="0">
                <a:solidFill>
                  <a:schemeClr val="bg1"/>
                </a:solidFill>
                <a:latin typeface="Verdana" pitchFamily="34" charset="0"/>
              </a:rPr>
              <a:t> Ronda de Presentaciones y Expectativas</a:t>
            </a:r>
            <a:endParaRPr lang="es-ES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259632" y="1340768"/>
            <a:ext cx="6624736" cy="10007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 anchor="b"/>
          <a:lstStyle/>
          <a:p>
            <a:pPr lvl="0" algn="ctr"/>
            <a:r>
              <a:rPr lang="es-AR" sz="2800" b="1" dirty="0">
                <a:solidFill>
                  <a:srgbClr val="0000FF"/>
                </a:solidFill>
              </a:rPr>
              <a:t>¿Quién soy y que expectativas tengo respecto a este taller?</a:t>
            </a:r>
            <a:endParaRPr lang="es-AR" sz="2800" dirty="0">
              <a:solidFill>
                <a:srgbClr val="0000FF"/>
              </a:solidFill>
            </a:endParaRPr>
          </a:p>
        </p:txBody>
      </p:sp>
      <p:pic>
        <p:nvPicPr>
          <p:cNvPr id="51211" name="Picture 11" descr="iii-foro-social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2564904"/>
            <a:ext cx="4537075" cy="3291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5802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nimBg="1"/>
      <p:bldP spid="5120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504" y="260648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s-AR" sz="3000" b="1" dirty="0">
                <a:solidFill>
                  <a:srgbClr val="0000FF"/>
                </a:solidFill>
                <a:latin typeface="Comic Sans MS" pitchFamily="66" charset="0"/>
              </a:rPr>
              <a:t>Pasos a seguir para la confección de un Plan Estratégico y de Acción para alcanzar la Visión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63960" y="2360781"/>
            <a:ext cx="7768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s-AR" sz="2800" b="1" dirty="0">
                <a:solidFill>
                  <a:srgbClr val="003300"/>
                </a:solidFill>
                <a:latin typeface="Comic Sans MS" pitchFamily="66" charset="0"/>
              </a:rPr>
              <a:t>Confección de un Análisis FODA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s-AR" sz="2800" b="1" dirty="0">
                <a:solidFill>
                  <a:srgbClr val="003300"/>
                </a:solidFill>
                <a:latin typeface="Comic Sans MS" pitchFamily="66" charset="0"/>
              </a:rPr>
              <a:t>Determinación de Líneas Estratégicas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s-AR" sz="2800" b="1" dirty="0">
                <a:solidFill>
                  <a:srgbClr val="003300"/>
                </a:solidFill>
                <a:latin typeface="Comic Sans MS" pitchFamily="66" charset="0"/>
              </a:rPr>
              <a:t>Diseño y ejecución de Planes de Acción</a:t>
            </a:r>
          </a:p>
        </p:txBody>
      </p:sp>
    </p:spTree>
    <p:extLst>
      <p:ext uri="{BB962C8B-B14F-4D97-AF65-F5344CB8AC3E}">
        <p14:creationId xmlns:p14="http://schemas.microsoft.com/office/powerpoint/2010/main" val="2712798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7950" y="1052736"/>
            <a:ext cx="8712522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altLang="es-AR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¿QUE ES UN FODA?  </a:t>
            </a:r>
          </a:p>
          <a:p>
            <a:pPr algn="just"/>
            <a:r>
              <a:rPr lang="es-ES" altLang="es-AR" sz="3000" dirty="0"/>
              <a:t>Es una herramientas que provee los insumos necesarios al proceso de planificación estratégica, brindando información necesaria para tareas de rediseño y definición de acciones.</a:t>
            </a:r>
          </a:p>
          <a:p>
            <a:pPr algn="just"/>
            <a:r>
              <a:rPr lang="es-ES" altLang="es-AR" sz="3000" dirty="0"/>
              <a:t>Permite asimismo conformar un cuadro de la situación actual, obtener un diagnóstico y en función de ello, tomar decisiones acordes con proyectos u objetivos formulados.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15888"/>
            <a:ext cx="8820472" cy="576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AR" sz="2800" b="1" dirty="0">
                <a:solidFill>
                  <a:srgbClr val="008080"/>
                </a:solidFill>
                <a:latin typeface="Comic Sans MS" pitchFamily="66" charset="0"/>
              </a:rPr>
              <a:t>Metodología para el Análisis FODA</a:t>
            </a:r>
          </a:p>
        </p:txBody>
      </p:sp>
    </p:spTree>
    <p:extLst>
      <p:ext uri="{BB962C8B-B14F-4D97-AF65-F5344CB8AC3E}">
        <p14:creationId xmlns:p14="http://schemas.microsoft.com/office/powerpoint/2010/main" val="169850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1125538"/>
            <a:ext cx="8713787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altLang="es-AR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¿POR QUÉ LA SIGLA FODA</a:t>
            </a:r>
            <a:r>
              <a:rPr lang="es-ES" altLang="es-AR" sz="3400" b="1" dirty="0">
                <a:solidFill>
                  <a:srgbClr val="0000FF"/>
                </a:solidFill>
              </a:rPr>
              <a:t>?</a:t>
            </a:r>
          </a:p>
          <a:p>
            <a:r>
              <a:rPr lang="es-ES" altLang="es-AR" sz="3400" b="1" dirty="0">
                <a:solidFill>
                  <a:schemeClr val="accent2"/>
                </a:solidFill>
              </a:rPr>
              <a:t>		</a:t>
            </a:r>
          </a:p>
          <a:p>
            <a:pPr algn="just"/>
            <a:r>
              <a:rPr lang="es-ES" altLang="es-AR" sz="3400" dirty="0"/>
              <a:t>Responde al foco del análisis considerando: las </a:t>
            </a:r>
            <a:r>
              <a:rPr lang="es-ES" altLang="es-AR" sz="3400" b="1" dirty="0"/>
              <a:t>F</a:t>
            </a:r>
            <a:r>
              <a:rPr lang="es-ES" altLang="es-AR" sz="3400" dirty="0"/>
              <a:t>ortalezas, </a:t>
            </a:r>
            <a:r>
              <a:rPr lang="es-ES" altLang="es-AR" sz="3400" b="1" dirty="0"/>
              <a:t>O</a:t>
            </a:r>
            <a:r>
              <a:rPr lang="es-ES" altLang="es-AR" sz="3400" dirty="0"/>
              <a:t>portunidades, </a:t>
            </a:r>
            <a:r>
              <a:rPr lang="es-ES" altLang="es-AR" sz="3400" b="1" dirty="0"/>
              <a:t>D</a:t>
            </a:r>
            <a:r>
              <a:rPr lang="es-ES" altLang="es-AR" sz="3400" dirty="0"/>
              <a:t>ebilidades y </a:t>
            </a:r>
            <a:r>
              <a:rPr lang="es-ES" altLang="es-AR" sz="3400" b="1" dirty="0"/>
              <a:t>A</a:t>
            </a:r>
            <a:r>
              <a:rPr lang="es-ES" altLang="es-AR" sz="3400" dirty="0"/>
              <a:t>menazas que una Organización </a:t>
            </a:r>
            <a:r>
              <a:rPr lang="es-ES" altLang="es-AR" sz="3400" b="1" dirty="0"/>
              <a:t>tiene (fortalezas y debilidades) </a:t>
            </a:r>
            <a:r>
              <a:rPr lang="es-ES" altLang="es-AR" sz="3400" dirty="0"/>
              <a:t>y </a:t>
            </a:r>
            <a:r>
              <a:rPr lang="es-ES" altLang="es-AR" sz="3400" b="1" dirty="0"/>
              <a:t>encuentra (oportunidades y amenazas)</a:t>
            </a:r>
            <a:endParaRPr lang="es-ES" altLang="es-AR" sz="3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15888"/>
            <a:ext cx="8820472" cy="576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AR" sz="2800" b="1" dirty="0">
                <a:solidFill>
                  <a:srgbClr val="008080"/>
                </a:solidFill>
                <a:latin typeface="Comic Sans MS" pitchFamily="66" charset="0"/>
              </a:rPr>
              <a:t>Metodología para el Análisis FODA</a:t>
            </a:r>
          </a:p>
        </p:txBody>
      </p:sp>
    </p:spTree>
    <p:extLst>
      <p:ext uri="{BB962C8B-B14F-4D97-AF65-F5344CB8AC3E}">
        <p14:creationId xmlns:p14="http://schemas.microsoft.com/office/powerpoint/2010/main" val="217108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1438" y="692696"/>
            <a:ext cx="8749034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altLang="es-A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¿POR QUÉ LA SIGLA FODA</a:t>
            </a:r>
            <a:r>
              <a:rPr lang="es-ES" altLang="es-AR" sz="2400" b="1" dirty="0">
                <a:solidFill>
                  <a:srgbClr val="0000FF"/>
                </a:solidFill>
              </a:rPr>
              <a:t>?</a:t>
            </a:r>
          </a:p>
          <a:p>
            <a:pPr algn="just"/>
            <a:r>
              <a:rPr lang="es-ES" altLang="es-AR" sz="2800" b="1" dirty="0">
                <a:solidFill>
                  <a:srgbClr val="006600"/>
                </a:solidFill>
              </a:rPr>
              <a:t>Fortalezas</a:t>
            </a:r>
            <a:r>
              <a:rPr lang="es-ES" altLang="es-AR" sz="2800" dirty="0">
                <a:solidFill>
                  <a:srgbClr val="006600"/>
                </a:solidFill>
              </a:rPr>
              <a:t>:</a:t>
            </a:r>
            <a:r>
              <a:rPr lang="es-ES" altLang="es-AR" sz="2800" dirty="0"/>
              <a:t> son las capacidades especiales con que contamos, y por lo que nos ubica en una posición de ventaja. Por ejemplo, recursos que se controlan, capacidades y habilidades que se poseen, actividades que se desarrollan positiva y productivamente.</a:t>
            </a:r>
          </a:p>
          <a:p>
            <a:pPr algn="just"/>
            <a:r>
              <a:rPr lang="es-ES" altLang="es-AR" sz="2800" b="1" dirty="0">
                <a:solidFill>
                  <a:srgbClr val="FF0000"/>
                </a:solidFill>
              </a:rPr>
              <a:t>Debilidades</a:t>
            </a:r>
            <a:r>
              <a:rPr lang="es-ES" altLang="es-AR" sz="2800" dirty="0">
                <a:solidFill>
                  <a:srgbClr val="FF0000"/>
                </a:solidFill>
              </a:rPr>
              <a:t>:</a:t>
            </a:r>
            <a:r>
              <a:rPr lang="es-ES" altLang="es-AR" sz="2800" dirty="0"/>
              <a:t> son aquellos factores que provocan una posición desfavorable frente a los objetivos propuestos. Recursos de los que se carece, habilidades que no se poseen, actividades que no se desarrollan exitosamente.</a:t>
            </a:r>
          </a:p>
          <a:p>
            <a:r>
              <a:rPr lang="es-ES" altLang="es-AR" sz="2800" b="1" i="1" dirty="0">
                <a:solidFill>
                  <a:srgbClr val="0000FF"/>
                </a:solidFill>
              </a:rPr>
              <a:t>Son del ámbito interno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15888"/>
            <a:ext cx="8820472" cy="576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AR" sz="2800" b="1" dirty="0">
                <a:solidFill>
                  <a:srgbClr val="008080"/>
                </a:solidFill>
                <a:latin typeface="Comic Sans MS" pitchFamily="66" charset="0"/>
              </a:rPr>
              <a:t>Metodología para el Análisis FODA</a:t>
            </a:r>
          </a:p>
        </p:txBody>
      </p:sp>
    </p:spTree>
    <p:extLst>
      <p:ext uri="{BB962C8B-B14F-4D97-AF65-F5344CB8AC3E}">
        <p14:creationId xmlns:p14="http://schemas.microsoft.com/office/powerpoint/2010/main" val="1687854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1438" y="981075"/>
            <a:ext cx="8749034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altLang="es-A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¿POR QUÉ LA SIGLA FODA</a:t>
            </a:r>
            <a:r>
              <a:rPr lang="es-ES" altLang="es-AR" sz="2400" b="1" dirty="0">
                <a:solidFill>
                  <a:srgbClr val="0000FF"/>
                </a:solidFill>
              </a:rPr>
              <a:t>?</a:t>
            </a:r>
          </a:p>
          <a:p>
            <a:pPr algn="just"/>
            <a:r>
              <a:rPr lang="es-ES" altLang="es-AR" sz="2800" b="1" dirty="0">
                <a:solidFill>
                  <a:srgbClr val="006600"/>
                </a:solidFill>
              </a:rPr>
              <a:t>Oportunidades</a:t>
            </a:r>
            <a:r>
              <a:rPr lang="es-ES" altLang="es-AR" sz="2800" dirty="0">
                <a:solidFill>
                  <a:srgbClr val="006600"/>
                </a:solidFill>
              </a:rPr>
              <a:t>:</a:t>
            </a:r>
            <a:r>
              <a:rPr lang="es-ES" altLang="es-AR" sz="2800" dirty="0"/>
              <a:t> son aquellos aspectos o contextos que resultan positivos, favorables, explotables, que se deben descubrir en el entorno en el que actuamos, y que nos permiten obtener ventajas competitivas.</a:t>
            </a:r>
          </a:p>
          <a:p>
            <a:pPr algn="just"/>
            <a:r>
              <a:rPr lang="es-ES" altLang="es-AR" sz="2800" b="1" dirty="0">
                <a:solidFill>
                  <a:srgbClr val="FF0000"/>
                </a:solidFill>
              </a:rPr>
              <a:t>Amenazas</a:t>
            </a:r>
            <a:r>
              <a:rPr lang="es-ES" altLang="es-AR" sz="2800" dirty="0">
                <a:solidFill>
                  <a:srgbClr val="FF0000"/>
                </a:solidFill>
              </a:rPr>
              <a:t>:</a:t>
            </a:r>
            <a:r>
              <a:rPr lang="es-ES" altLang="es-AR" sz="2800" dirty="0"/>
              <a:t> son aquellas situaciones que provienen del entorno y que pueden llegar a afectarnos negativamente.</a:t>
            </a:r>
          </a:p>
          <a:p>
            <a:pPr algn="just"/>
            <a:endParaRPr lang="es-ES" altLang="es-AR" sz="2800" dirty="0"/>
          </a:p>
          <a:p>
            <a:r>
              <a:rPr lang="es-ES" altLang="es-AR" sz="2800" b="1" i="1" dirty="0">
                <a:solidFill>
                  <a:srgbClr val="0000FF"/>
                </a:solidFill>
              </a:rPr>
              <a:t>Son del ámbito externo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15888"/>
            <a:ext cx="8820472" cy="576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AR" sz="2800" b="1" dirty="0">
                <a:solidFill>
                  <a:srgbClr val="008080"/>
                </a:solidFill>
                <a:latin typeface="Comic Sans MS" pitchFamily="66" charset="0"/>
              </a:rPr>
              <a:t>Metodología para el Análisis FODA</a:t>
            </a:r>
          </a:p>
        </p:txBody>
      </p:sp>
    </p:spTree>
    <p:extLst>
      <p:ext uri="{BB962C8B-B14F-4D97-AF65-F5344CB8AC3E}">
        <p14:creationId xmlns:p14="http://schemas.microsoft.com/office/powerpoint/2010/main" val="4162480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15888"/>
            <a:ext cx="9109075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es-ES" altLang="es-A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LIMITES DEL FODA:</a:t>
            </a:r>
          </a:p>
          <a:p>
            <a:pPr algn="ctr">
              <a:buFontTx/>
              <a:buNone/>
            </a:pPr>
            <a:endParaRPr lang="es-ES" altLang="es-A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es-ES" altLang="es-AR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" altLang="es-A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</a:t>
            </a:r>
            <a:r>
              <a:rPr lang="es-E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POSITIVO</a:t>
            </a:r>
            <a:r>
              <a:rPr lang="es-ES" altLang="es-A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</a:t>
            </a:r>
            <a:r>
              <a:rPr lang="es-E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NEGATIVO</a:t>
            </a:r>
          </a:p>
          <a:p>
            <a:pPr>
              <a:buFontTx/>
              <a:buNone/>
            </a:pPr>
            <a:endParaRPr lang="es-ES" altLang="es-A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" altLang="es-A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INTERNO</a:t>
            </a:r>
            <a:r>
              <a:rPr lang="es-ES" altLang="es-A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      </a:t>
            </a:r>
            <a:r>
              <a:rPr lang="es-ES" altLang="es-A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FORTALEZAS         </a:t>
            </a:r>
            <a:r>
              <a:rPr lang="es-ES" altLang="es-A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DEBILIDADES</a:t>
            </a:r>
          </a:p>
          <a:p>
            <a:pPr>
              <a:buFontTx/>
              <a:buNone/>
            </a:pPr>
            <a:endParaRPr lang="es-ES" altLang="es-A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endParaRPr lang="es-ES" altLang="es-A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" altLang="es-A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alt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EXTERNO</a:t>
            </a:r>
            <a:r>
              <a:rPr lang="es-ES" altLang="es-A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</a:t>
            </a:r>
            <a:r>
              <a:rPr lang="es-ES" altLang="es-A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OPORTUNIDADES</a:t>
            </a:r>
            <a:r>
              <a:rPr lang="es-ES" altLang="es-A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es-ES" altLang="es-A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AMENAZAS</a:t>
            </a:r>
            <a:r>
              <a:rPr lang="es-ES" altLang="es-A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5292725" y="2133600"/>
            <a:ext cx="0" cy="2519363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2339975" y="3429000"/>
            <a:ext cx="6048375" cy="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8865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34925" y="1268413"/>
            <a:ext cx="9178925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s-ES" altLang="es-AR" sz="1400"/>
              <a:t> </a:t>
            </a:r>
            <a:endParaRPr lang="es-ES" altLang="es-AR" sz="1800" b="1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76263" y="909638"/>
            <a:ext cx="79565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es-ES" altLang="es-A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SUPUESTOS DE ÉXITO </a:t>
            </a:r>
          </a:p>
          <a:p>
            <a:pPr algn="ctr">
              <a:buFontTx/>
              <a:buNone/>
            </a:pPr>
            <a:r>
              <a:rPr lang="es-ES" altLang="es-A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 UN PROCESO DE ANALISIS FODA</a:t>
            </a:r>
          </a:p>
          <a:p>
            <a:endParaRPr lang="es-ES" altLang="es-AR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FontTx/>
              <a:buAutoNum type="arabicPeriod"/>
            </a:pPr>
            <a:r>
              <a:rPr lang="es-ES" altLang="es-AR" sz="2400" b="1" dirty="0">
                <a:latin typeface="Comic Sans MS" pitchFamily="66" charset="0"/>
              </a:rPr>
              <a:t>Las fortalezas son incrementadas</a:t>
            </a:r>
          </a:p>
          <a:p>
            <a:pPr>
              <a:buFontTx/>
              <a:buAutoNum type="arabicPeriod"/>
            </a:pPr>
            <a:r>
              <a:rPr lang="es-ES" altLang="es-AR" sz="2400" b="1" dirty="0">
                <a:latin typeface="Comic Sans MS" pitchFamily="66" charset="0"/>
              </a:rPr>
              <a:t>Las debilidades son disminuidas</a:t>
            </a:r>
          </a:p>
          <a:p>
            <a:pPr>
              <a:buFontTx/>
              <a:buAutoNum type="arabicPeriod"/>
            </a:pPr>
            <a:r>
              <a:rPr lang="es-ES" altLang="es-AR" sz="2400" b="1" dirty="0">
                <a:latin typeface="Comic Sans MS" pitchFamily="66" charset="0"/>
              </a:rPr>
              <a:t>El aprovechamiento de las oportunidades es capitalizado</a:t>
            </a:r>
          </a:p>
          <a:p>
            <a:pPr>
              <a:buFontTx/>
              <a:buAutoNum type="arabicPeriod"/>
            </a:pPr>
            <a:r>
              <a:rPr lang="es-ES" altLang="es-AR" sz="2400" b="1" dirty="0">
                <a:latin typeface="Comic Sans MS" pitchFamily="66" charset="0"/>
              </a:rPr>
              <a:t>El impacto de las amenazas es gestionado oportunamente</a:t>
            </a:r>
          </a:p>
          <a:p>
            <a:pPr>
              <a:buFontTx/>
              <a:buAutoNum type="arabicPeriod"/>
            </a:pPr>
            <a:endParaRPr lang="es-ES" altLang="es-AR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96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476672"/>
            <a:ext cx="8640959" cy="48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30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2020 REGIÓN SUR DE SANTA FE</a:t>
            </a:r>
            <a:endParaRPr lang="es-AR" sz="30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SOMOS MIEMBROS CREA COMPROMETIDOS Y PROTAGONISTAS EN LAS ACCIONES QUE REALIZA LA REGIÓN SUR DE SANTA FE.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GENERAMOS INFORMACION CONFIABLE QUE PERMITE LLEVAR ADELANTE PLANTEOS SOSTENIBLES TANTO EN LO TECNOLOGICO, ORGANIZACIONAL, AMBIENTAL Y SOCIAL.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 REGIÓN ES LÍDER Y REFERENTE A NIVEL DEL SECTOR, COMPROMETIDA CON LA COMUNIDAD SIENDO FUENTE DE CONSULTA PARA EL DISEÑO DE POLÍTICAS PÚBLICAS.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049475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476672"/>
            <a:ext cx="8640959" cy="397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AR" sz="30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PROPUESTA DE LÍNEAS ESTRATÉGICAS QUE SURGEN DE LA VISIÓN 2020</a:t>
            </a:r>
            <a:endParaRPr lang="es-AR" sz="30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600" b="1" dirty="0"/>
              <a:t>COMPROMISO Y FORTALECIMIENTO INSTITUCIONAL</a:t>
            </a:r>
            <a:endParaRPr lang="es-AR" sz="2600" dirty="0"/>
          </a:p>
          <a:p>
            <a:pPr marL="457200" lvl="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600" b="1" dirty="0"/>
              <a:t>VANGUARDIA TECNOLÓGICA, INNOVACION Y SOSTENIBILIDAD</a:t>
            </a:r>
            <a:endParaRPr lang="es-AR" sz="26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600" b="1" dirty="0"/>
              <a:t>VISIBILIDAD Y RECONOCIMIENTO ZONAL </a:t>
            </a:r>
            <a:endParaRPr lang="es-AR" sz="2600" dirty="0"/>
          </a:p>
        </p:txBody>
      </p:sp>
    </p:spTree>
    <p:extLst>
      <p:ext uri="{BB962C8B-B14F-4D97-AF65-F5344CB8AC3E}">
        <p14:creationId xmlns:p14="http://schemas.microsoft.com/office/powerpoint/2010/main" val="3341198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4588" y="-27384"/>
            <a:ext cx="8797892" cy="492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2600" b="1" dirty="0">
                <a:ea typeface="Calibri"/>
                <a:cs typeface="Times New Roman"/>
              </a:rPr>
              <a:t>Fortalezas: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Experiencia como región. </a:t>
            </a:r>
            <a:r>
              <a:rPr lang="es-AR" sz="2400" b="1" dirty="0" err="1">
                <a:solidFill>
                  <a:srgbClr val="0000FF"/>
                </a:solidFill>
                <a:ea typeface="Calibri"/>
                <a:cs typeface="Times New Roman"/>
              </a:rPr>
              <a:t>Know</a:t>
            </a: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es-AR" sz="2400" b="1" dirty="0" err="1">
                <a:solidFill>
                  <a:srgbClr val="0000FF"/>
                </a:solidFill>
                <a:ea typeface="Calibri"/>
                <a:cs typeface="Times New Roman"/>
              </a:rPr>
              <a:t>how</a:t>
            </a: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 CREA. Hábito crítico y escucha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Tamaño de la Región (160 empresas 300 mil has). Cantidad y calidad. Zona rica y amplia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Disponibilidad de recursos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Calidad técnica. Calidad asesores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Diversidad planteos productivos y diversidad en escala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Miembros y asesores en la comunidad (viven integrados)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Libertad de acción sin condicionamientos (depende de nosotros)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Las redes que tiene la región con otras instituciones</a:t>
            </a:r>
          </a:p>
        </p:txBody>
      </p:sp>
    </p:spTree>
    <p:extLst>
      <p:ext uri="{BB962C8B-B14F-4D97-AF65-F5344CB8AC3E}">
        <p14:creationId xmlns:p14="http://schemas.microsoft.com/office/powerpoint/2010/main" val="62697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143000"/>
          </a:xfrm>
        </p:spPr>
        <p:txBody>
          <a:bodyPr/>
          <a:lstStyle/>
          <a:p>
            <a:r>
              <a:rPr lang="es-AR" dirty="0"/>
              <a:t>Objetivos del Taller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79301"/>
            <a:ext cx="8856984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s-AR" sz="2900" dirty="0"/>
              <a:t>Escucharnos (compartir experiencias, ideas, expectativas) como parte integrante de una misma región al servicio de los CREA.</a:t>
            </a:r>
          </a:p>
          <a:p>
            <a:pPr>
              <a:spcBef>
                <a:spcPts val="1200"/>
              </a:spcBef>
            </a:pPr>
            <a:r>
              <a:rPr lang="es-AR" sz="2900" dirty="0"/>
              <a:t>Fortalecer el trabajo del Equipo Zonal pensando en los Grupos, en la Región y en la Red CREA.</a:t>
            </a:r>
          </a:p>
          <a:p>
            <a:pPr>
              <a:spcBef>
                <a:spcPts val="1200"/>
              </a:spcBef>
            </a:pPr>
            <a:r>
              <a:rPr lang="es-AR" sz="2900" dirty="0"/>
              <a:t>Definir entre todos una Visión como Región a partir de la cual podamos diseñar un Plan Estratégico y los Planes de Acción para alcanzarla.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580" y="130934"/>
            <a:ext cx="9013916" cy="620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2600" b="1" dirty="0">
                <a:ea typeface="Calibri"/>
                <a:cs typeface="Times New Roman"/>
              </a:rPr>
              <a:t>Oportunidades: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El “clima” externo (vinculado con demandas desde lo ambiental o social)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Contexto político favorable (diálogo y personas vinculadas al gobierno que surgieron de AACREA)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Las oportunidades por las demandas que las redes presentan y las relaciones con otras instituciones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 err="1">
                <a:solidFill>
                  <a:srgbClr val="0000FF"/>
                </a:solidFill>
                <a:ea typeface="Calibri"/>
                <a:cs typeface="Times New Roman"/>
              </a:rPr>
              <a:t>EduCREA</a:t>
            </a: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, Líderes y Nodos. La posibilidad de aportar metodología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El clima que da la oportunidad de probar otras alternativas de producción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Demanda de información externa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Región geográfica amplia y diversa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Mirada del mundo hacia Argentina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0000FF"/>
                </a:solidFill>
                <a:ea typeface="Calibri"/>
                <a:cs typeface="Times New Roman"/>
              </a:rPr>
              <a:t>Marca CREA instalada</a:t>
            </a:r>
          </a:p>
        </p:txBody>
      </p:sp>
    </p:spTree>
    <p:extLst>
      <p:ext uri="{BB962C8B-B14F-4D97-AF65-F5344CB8AC3E}">
        <p14:creationId xmlns:p14="http://schemas.microsoft.com/office/powerpoint/2010/main" val="1252571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580" y="130934"/>
            <a:ext cx="8797892" cy="673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2600" b="1" dirty="0">
                <a:ea typeface="Calibri"/>
                <a:cs typeface="Times New Roman"/>
              </a:rPr>
              <a:t>Debilidades: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Falta de compromiso e involucramiento de los miembros (ejemplos: dificultad para entregar datos, falta de interés en temas institucionales, poca participación de presidentes en seguimientos de temas, discontinuidad de </a:t>
            </a:r>
            <a:r>
              <a:rPr lang="es-AR" sz="2000" b="1" dirty="0" err="1">
                <a:solidFill>
                  <a:srgbClr val="FF0000"/>
                </a:solidFill>
                <a:ea typeface="Calibri"/>
                <a:cs typeface="Times New Roman"/>
              </a:rPr>
              <a:t>lineas</a:t>
            </a: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 de acción, </a:t>
            </a:r>
            <a:r>
              <a:rPr lang="es-AR" sz="2000" b="1" dirty="0" err="1">
                <a:solidFill>
                  <a:srgbClr val="FF0000"/>
                </a:solidFill>
                <a:ea typeface="Calibri"/>
                <a:cs typeface="Times New Roman"/>
              </a:rPr>
              <a:t>etc</a:t>
            </a: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)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Falta de control y seguimiento en algunas </a:t>
            </a:r>
            <a:r>
              <a:rPr lang="es-AR" sz="2000" b="1" dirty="0" err="1">
                <a:solidFill>
                  <a:srgbClr val="FF0000"/>
                </a:solidFill>
                <a:ea typeface="Calibri"/>
                <a:cs typeface="Times New Roman"/>
              </a:rPr>
              <a:t>lineas</a:t>
            </a: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 de trabajo que se acordaron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Falta de aprovechamiento de las capacidades de análisis empresarial de los asesores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Comunicación hacia la comunidad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Comunicación de los ensayos de las </a:t>
            </a:r>
            <a:r>
              <a:rPr lang="es-AR" sz="2000" b="1" dirty="0" err="1">
                <a:solidFill>
                  <a:srgbClr val="FF0000"/>
                </a:solidFill>
                <a:ea typeface="Calibri"/>
                <a:cs typeface="Times New Roman"/>
              </a:rPr>
              <a:t>microparcelas</a:t>
            </a:r>
            <a:endParaRPr lang="es-AR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Pocos miembros en los grupos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No se comparte información de ensayos de cada grupo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Miembros con poco tiempo para trabajar en la zona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Ausencia en AACREA (usamos poco lo que brinda)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Usamos enlatados de productos y planteos productivos agropecuarios que mantenemos aun frente a un cambio de escenario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Falta de un protocolo </a:t>
            </a:r>
            <a:r>
              <a:rPr lang="es-AR" sz="2000" b="1" dirty="0" err="1">
                <a:solidFill>
                  <a:srgbClr val="FF0000"/>
                </a:solidFill>
                <a:ea typeface="Calibri"/>
                <a:cs typeface="Times New Roman"/>
              </a:rPr>
              <a:t>calro</a:t>
            </a:r>
            <a:r>
              <a:rPr lang="es-AR" sz="2000" b="1" dirty="0">
                <a:solidFill>
                  <a:srgbClr val="FF0000"/>
                </a:solidFill>
                <a:ea typeface="Calibri"/>
                <a:cs typeface="Times New Roman"/>
              </a:rPr>
              <a:t> de funcionamiento de la mesa de presidentes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AR" sz="2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649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580" y="130934"/>
            <a:ext cx="8797892" cy="6166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AR" sz="2600" b="1" dirty="0">
                <a:ea typeface="Calibri"/>
                <a:cs typeface="Times New Roman"/>
              </a:rPr>
              <a:t>Amenazas: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FF0000"/>
                </a:solidFill>
                <a:ea typeface="Calibri"/>
                <a:cs typeface="Times New Roman"/>
              </a:rPr>
              <a:t>Mas competencias a nivel región para desarrollo de recursos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FF0000"/>
                </a:solidFill>
                <a:ea typeface="Calibri"/>
                <a:cs typeface="Times New Roman"/>
              </a:rPr>
              <a:t>Cuestionamientos externos sobre la información de ensayos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FF0000"/>
                </a:solidFill>
                <a:ea typeface="Calibri"/>
                <a:cs typeface="Times New Roman"/>
              </a:rPr>
              <a:t>Cambio climático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FF0000"/>
                </a:solidFill>
                <a:ea typeface="Calibri"/>
                <a:cs typeface="Times New Roman"/>
              </a:rPr>
              <a:t>Malezas resistentes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FF0000"/>
                </a:solidFill>
                <a:ea typeface="Calibri"/>
                <a:cs typeface="Times New Roman"/>
              </a:rPr>
              <a:t>Presión creciente de cierto fundamentalismo ambientalista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FF0000"/>
                </a:solidFill>
                <a:ea typeface="Calibri"/>
                <a:cs typeface="Times New Roman"/>
              </a:rPr>
              <a:t>No tenemos una buena imagen como sector frente a la comunidad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FF0000"/>
                </a:solidFill>
                <a:ea typeface="Calibri"/>
                <a:cs typeface="Times New Roman"/>
              </a:rPr>
              <a:t>Contexto político que pueda generar nuevas amenazas. Posibles cambios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FF0000"/>
                </a:solidFill>
                <a:ea typeface="Calibri"/>
                <a:cs typeface="Times New Roman"/>
              </a:rPr>
              <a:t>Contexto que genera burocracia que saca tiempo para dedicar a nuestras empresas y región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rgbClr val="FF0000"/>
                </a:solidFill>
                <a:ea typeface="Calibri"/>
                <a:cs typeface="Times New Roman"/>
              </a:rPr>
              <a:t>Infraestructura eléctrica, vial, hidráulica y de transporte</a:t>
            </a:r>
          </a:p>
          <a:p>
            <a:pPr>
              <a:lnSpc>
                <a:spcPct val="115000"/>
              </a:lnSpc>
            </a:pPr>
            <a:endParaRPr lang="es-AR" sz="2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4666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8" y="332656"/>
            <a:ext cx="855691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/>
              <a:t>¿Cómo lo vamos a hacer?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11349"/>
            <a:ext cx="7992888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s-AR" sz="3400" dirty="0"/>
              <a:t>Participando activamente con generosidad</a:t>
            </a:r>
          </a:p>
          <a:p>
            <a:pPr>
              <a:spcBef>
                <a:spcPts val="1200"/>
              </a:spcBef>
            </a:pPr>
            <a:r>
              <a:rPr lang="es-AR" sz="3400" dirty="0"/>
              <a:t>Escuchando con apertura</a:t>
            </a:r>
          </a:p>
          <a:p>
            <a:pPr>
              <a:spcBef>
                <a:spcPts val="1200"/>
              </a:spcBef>
            </a:pPr>
            <a:r>
              <a:rPr lang="es-AR" sz="3400" dirty="0"/>
              <a:t>Hablando con responsabilidad</a:t>
            </a:r>
          </a:p>
          <a:p>
            <a:pPr>
              <a:spcBef>
                <a:spcPts val="1200"/>
              </a:spcBef>
            </a:pPr>
            <a:r>
              <a:rPr lang="es-AR" sz="3400" dirty="0"/>
              <a:t>Focalizados en los objetivos del taller</a:t>
            </a:r>
          </a:p>
          <a:p>
            <a:pPr>
              <a:spcBef>
                <a:spcPts val="1200"/>
              </a:spcBef>
            </a:pPr>
            <a:r>
              <a:rPr lang="es-AR" sz="3400" dirty="0"/>
              <a:t>A partir del marco de referencia que nos brinda el ser parte de AACREA</a:t>
            </a:r>
            <a:endParaRPr lang="es-AR" sz="2900" dirty="0"/>
          </a:p>
        </p:txBody>
      </p:sp>
    </p:spTree>
    <p:extLst>
      <p:ext uri="{BB962C8B-B14F-4D97-AF65-F5344CB8AC3E}">
        <p14:creationId xmlns:p14="http://schemas.microsoft.com/office/powerpoint/2010/main" val="9137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684213" y="5805214"/>
            <a:ext cx="144462" cy="417513"/>
            <a:chOff x="1156" y="2432"/>
            <a:chExt cx="528" cy="1080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07" name="Group 5"/>
          <p:cNvGrpSpPr>
            <a:grpSpLocks/>
          </p:cNvGrpSpPr>
          <p:nvPr/>
        </p:nvGrpSpPr>
        <p:grpSpPr bwMode="auto">
          <a:xfrm>
            <a:off x="684213" y="5228952"/>
            <a:ext cx="144462" cy="417512"/>
            <a:chOff x="1156" y="2432"/>
            <a:chExt cx="528" cy="1080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042988" y="5084489"/>
            <a:ext cx="144462" cy="417513"/>
            <a:chOff x="1156" y="2432"/>
            <a:chExt cx="528" cy="1080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331913" y="5228952"/>
            <a:ext cx="144462" cy="417512"/>
            <a:chOff x="1156" y="2432"/>
            <a:chExt cx="528" cy="1080"/>
          </a:xfrm>
        </p:grpSpPr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10" name="Group 14"/>
          <p:cNvGrpSpPr>
            <a:grpSpLocks/>
          </p:cNvGrpSpPr>
          <p:nvPr/>
        </p:nvGrpSpPr>
        <p:grpSpPr bwMode="auto">
          <a:xfrm>
            <a:off x="1331913" y="5805214"/>
            <a:ext cx="144462" cy="417513"/>
            <a:chOff x="1156" y="2432"/>
            <a:chExt cx="528" cy="1080"/>
          </a:xfrm>
        </p:grpSpPr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11" name="Group 17"/>
          <p:cNvGrpSpPr>
            <a:grpSpLocks/>
          </p:cNvGrpSpPr>
          <p:nvPr/>
        </p:nvGrpSpPr>
        <p:grpSpPr bwMode="auto">
          <a:xfrm>
            <a:off x="971550" y="6021114"/>
            <a:ext cx="144463" cy="417513"/>
            <a:chOff x="1156" y="2432"/>
            <a:chExt cx="528" cy="1080"/>
          </a:xfrm>
        </p:grpSpPr>
        <p:sp>
          <p:nvSpPr>
            <p:cNvPr id="15" name="AutoShape 18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96" name="AutoShape 19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sp>
        <p:nvSpPr>
          <p:cNvPr id="47112" name="Line 20"/>
          <p:cNvSpPr>
            <a:spLocks noChangeShapeType="1"/>
          </p:cNvSpPr>
          <p:nvPr/>
        </p:nvSpPr>
        <p:spPr bwMode="auto">
          <a:xfrm>
            <a:off x="250825" y="4797425"/>
            <a:ext cx="88931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AR"/>
          </a:p>
        </p:txBody>
      </p:sp>
      <p:grpSp>
        <p:nvGrpSpPr>
          <p:cNvPr id="47113" name="Group 21"/>
          <p:cNvGrpSpPr>
            <a:grpSpLocks/>
          </p:cNvGrpSpPr>
          <p:nvPr/>
        </p:nvGrpSpPr>
        <p:grpSpPr bwMode="auto">
          <a:xfrm>
            <a:off x="1979464" y="3014737"/>
            <a:ext cx="144462" cy="417512"/>
            <a:chOff x="1156" y="2432"/>
            <a:chExt cx="528" cy="1080"/>
          </a:xfrm>
        </p:grpSpPr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14" name="Group 24"/>
          <p:cNvGrpSpPr>
            <a:grpSpLocks/>
          </p:cNvGrpSpPr>
          <p:nvPr/>
        </p:nvGrpSpPr>
        <p:grpSpPr bwMode="auto">
          <a:xfrm>
            <a:off x="1979464" y="3590999"/>
            <a:ext cx="144462" cy="417513"/>
            <a:chOff x="1156" y="2432"/>
            <a:chExt cx="528" cy="1080"/>
          </a:xfrm>
        </p:grpSpPr>
        <p:sp>
          <p:nvSpPr>
            <p:cNvPr id="47291" name="AutoShape 25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92" name="AutoShape 26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15" name="Group 27"/>
          <p:cNvGrpSpPr>
            <a:grpSpLocks/>
          </p:cNvGrpSpPr>
          <p:nvPr/>
        </p:nvGrpSpPr>
        <p:grpSpPr bwMode="auto">
          <a:xfrm>
            <a:off x="1979464" y="4167262"/>
            <a:ext cx="144462" cy="417512"/>
            <a:chOff x="1156" y="2432"/>
            <a:chExt cx="528" cy="1080"/>
          </a:xfrm>
        </p:grpSpPr>
        <p:sp>
          <p:nvSpPr>
            <p:cNvPr id="18" name="AutoShape 28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90" name="AutoShape 29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2268389" y="2727399"/>
            <a:ext cx="144462" cy="417513"/>
            <a:chOff x="1156" y="2432"/>
            <a:chExt cx="528" cy="1080"/>
          </a:xfrm>
        </p:grpSpPr>
        <p:sp>
          <p:nvSpPr>
            <p:cNvPr id="47287" name="AutoShape 31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17" name="Group 33"/>
          <p:cNvGrpSpPr>
            <a:grpSpLocks/>
          </p:cNvGrpSpPr>
          <p:nvPr/>
        </p:nvGrpSpPr>
        <p:grpSpPr bwMode="auto">
          <a:xfrm>
            <a:off x="2628751" y="3590999"/>
            <a:ext cx="144463" cy="417513"/>
            <a:chOff x="1156" y="2432"/>
            <a:chExt cx="528" cy="1080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21" name="AutoShape 35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18" name="Group 36"/>
          <p:cNvGrpSpPr>
            <a:grpSpLocks/>
          </p:cNvGrpSpPr>
          <p:nvPr/>
        </p:nvGrpSpPr>
        <p:grpSpPr bwMode="auto">
          <a:xfrm>
            <a:off x="2628751" y="4167262"/>
            <a:ext cx="144463" cy="417512"/>
            <a:chOff x="1156" y="2432"/>
            <a:chExt cx="528" cy="1080"/>
          </a:xfrm>
        </p:grpSpPr>
        <p:sp>
          <p:nvSpPr>
            <p:cNvPr id="47283" name="AutoShape 37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22" name="AutoShape 38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19" name="Group 39"/>
          <p:cNvGrpSpPr>
            <a:grpSpLocks/>
          </p:cNvGrpSpPr>
          <p:nvPr/>
        </p:nvGrpSpPr>
        <p:grpSpPr bwMode="auto">
          <a:xfrm>
            <a:off x="2628751" y="3014737"/>
            <a:ext cx="144463" cy="417512"/>
            <a:chOff x="1156" y="2432"/>
            <a:chExt cx="528" cy="1080"/>
          </a:xfrm>
        </p:grpSpPr>
        <p:sp>
          <p:nvSpPr>
            <p:cNvPr id="47281" name="AutoShape 40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82" name="AutoShape 41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20" name="Group 42"/>
          <p:cNvGrpSpPr>
            <a:grpSpLocks/>
          </p:cNvGrpSpPr>
          <p:nvPr/>
        </p:nvGrpSpPr>
        <p:grpSpPr bwMode="auto">
          <a:xfrm>
            <a:off x="3347889" y="3014737"/>
            <a:ext cx="144462" cy="417512"/>
            <a:chOff x="1156" y="2432"/>
            <a:chExt cx="528" cy="1080"/>
          </a:xfrm>
        </p:grpSpPr>
        <p:sp>
          <p:nvSpPr>
            <p:cNvPr id="47279" name="AutoShape 43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80" name="AutoShape 44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21" name="Group 45"/>
          <p:cNvGrpSpPr>
            <a:grpSpLocks/>
          </p:cNvGrpSpPr>
          <p:nvPr/>
        </p:nvGrpSpPr>
        <p:grpSpPr bwMode="auto">
          <a:xfrm>
            <a:off x="3995589" y="3014737"/>
            <a:ext cx="144462" cy="417512"/>
            <a:chOff x="1156" y="2432"/>
            <a:chExt cx="528" cy="1080"/>
          </a:xfrm>
        </p:grpSpPr>
        <p:sp>
          <p:nvSpPr>
            <p:cNvPr id="47277" name="AutoShape 46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78" name="AutoShape 47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22" name="Group 48"/>
          <p:cNvGrpSpPr>
            <a:grpSpLocks/>
          </p:cNvGrpSpPr>
          <p:nvPr/>
        </p:nvGrpSpPr>
        <p:grpSpPr bwMode="auto">
          <a:xfrm>
            <a:off x="3347889" y="3590999"/>
            <a:ext cx="144462" cy="417513"/>
            <a:chOff x="1156" y="2432"/>
            <a:chExt cx="528" cy="1080"/>
          </a:xfrm>
        </p:grpSpPr>
        <p:sp>
          <p:nvSpPr>
            <p:cNvPr id="47275" name="AutoShape 49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76" name="AutoShape 50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23" name="Group 51"/>
          <p:cNvGrpSpPr>
            <a:grpSpLocks/>
          </p:cNvGrpSpPr>
          <p:nvPr/>
        </p:nvGrpSpPr>
        <p:grpSpPr bwMode="auto">
          <a:xfrm>
            <a:off x="3995589" y="3590999"/>
            <a:ext cx="144462" cy="417513"/>
            <a:chOff x="1156" y="2432"/>
            <a:chExt cx="528" cy="1080"/>
          </a:xfrm>
        </p:grpSpPr>
        <p:sp>
          <p:nvSpPr>
            <p:cNvPr id="47273" name="AutoShape 52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74" name="AutoShape 53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24" name="Group 54"/>
          <p:cNvGrpSpPr>
            <a:grpSpLocks/>
          </p:cNvGrpSpPr>
          <p:nvPr/>
        </p:nvGrpSpPr>
        <p:grpSpPr bwMode="auto">
          <a:xfrm>
            <a:off x="1692275" y="1916113"/>
            <a:ext cx="144463" cy="417512"/>
            <a:chOff x="1156" y="2432"/>
            <a:chExt cx="528" cy="1080"/>
          </a:xfrm>
        </p:grpSpPr>
        <p:sp>
          <p:nvSpPr>
            <p:cNvPr id="47271" name="AutoShape 55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72" name="AutoShape 56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25" name="Group 57"/>
          <p:cNvGrpSpPr>
            <a:grpSpLocks/>
          </p:cNvGrpSpPr>
          <p:nvPr/>
        </p:nvGrpSpPr>
        <p:grpSpPr bwMode="auto">
          <a:xfrm>
            <a:off x="1403350" y="1916113"/>
            <a:ext cx="144463" cy="417512"/>
            <a:chOff x="1156" y="2432"/>
            <a:chExt cx="528" cy="1080"/>
          </a:xfrm>
        </p:grpSpPr>
        <p:sp>
          <p:nvSpPr>
            <p:cNvPr id="47269" name="AutoShape 58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70" name="AutoShape 59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sp>
        <p:nvSpPr>
          <p:cNvPr id="47126" name="Line 60"/>
          <p:cNvSpPr>
            <a:spLocks noChangeShapeType="1"/>
          </p:cNvSpPr>
          <p:nvPr/>
        </p:nvSpPr>
        <p:spPr bwMode="auto">
          <a:xfrm>
            <a:off x="250825" y="2492375"/>
            <a:ext cx="88931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AR"/>
          </a:p>
        </p:txBody>
      </p:sp>
      <p:grpSp>
        <p:nvGrpSpPr>
          <p:cNvPr id="47127" name="Group 61"/>
          <p:cNvGrpSpPr>
            <a:grpSpLocks/>
          </p:cNvGrpSpPr>
          <p:nvPr/>
        </p:nvGrpSpPr>
        <p:grpSpPr bwMode="auto">
          <a:xfrm>
            <a:off x="755650" y="1916113"/>
            <a:ext cx="144463" cy="417512"/>
            <a:chOff x="1156" y="2432"/>
            <a:chExt cx="528" cy="1080"/>
          </a:xfrm>
        </p:grpSpPr>
        <p:sp>
          <p:nvSpPr>
            <p:cNvPr id="47267" name="AutoShape 62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68" name="AutoShape 63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28" name="Group 64"/>
          <p:cNvGrpSpPr>
            <a:grpSpLocks/>
          </p:cNvGrpSpPr>
          <p:nvPr/>
        </p:nvGrpSpPr>
        <p:grpSpPr bwMode="auto">
          <a:xfrm>
            <a:off x="468313" y="1916113"/>
            <a:ext cx="144462" cy="417512"/>
            <a:chOff x="1156" y="2432"/>
            <a:chExt cx="528" cy="1080"/>
          </a:xfrm>
        </p:grpSpPr>
        <p:sp>
          <p:nvSpPr>
            <p:cNvPr id="24" name="AutoShape 65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25" name="AutoShape 66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oup 67"/>
          <p:cNvGrpSpPr>
            <a:grpSpLocks/>
          </p:cNvGrpSpPr>
          <p:nvPr/>
        </p:nvGrpSpPr>
        <p:grpSpPr bwMode="auto">
          <a:xfrm>
            <a:off x="1116013" y="1916113"/>
            <a:ext cx="144462" cy="417512"/>
            <a:chOff x="1156" y="2432"/>
            <a:chExt cx="528" cy="1080"/>
          </a:xfrm>
        </p:grpSpPr>
        <p:sp>
          <p:nvSpPr>
            <p:cNvPr id="26" name="AutoShape 68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27" name="AutoShape 69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30" name="Group 70"/>
          <p:cNvGrpSpPr>
            <a:grpSpLocks/>
          </p:cNvGrpSpPr>
          <p:nvPr/>
        </p:nvGrpSpPr>
        <p:grpSpPr bwMode="auto">
          <a:xfrm>
            <a:off x="3347889" y="4167262"/>
            <a:ext cx="144462" cy="417512"/>
            <a:chOff x="1156" y="2432"/>
            <a:chExt cx="528" cy="1080"/>
          </a:xfrm>
        </p:grpSpPr>
        <p:sp>
          <p:nvSpPr>
            <p:cNvPr id="28" name="AutoShape 71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29" name="AutoShape 72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31" name="Group 73"/>
          <p:cNvGrpSpPr>
            <a:grpSpLocks/>
          </p:cNvGrpSpPr>
          <p:nvPr/>
        </p:nvGrpSpPr>
        <p:grpSpPr bwMode="auto">
          <a:xfrm>
            <a:off x="3995589" y="4167262"/>
            <a:ext cx="144462" cy="417512"/>
            <a:chOff x="1156" y="2432"/>
            <a:chExt cx="528" cy="1080"/>
          </a:xfrm>
        </p:grpSpPr>
        <p:sp>
          <p:nvSpPr>
            <p:cNvPr id="30" name="AutoShape 74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1" name="AutoShape 75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32" name="Group 76"/>
          <p:cNvGrpSpPr>
            <a:grpSpLocks/>
          </p:cNvGrpSpPr>
          <p:nvPr/>
        </p:nvGrpSpPr>
        <p:grpSpPr bwMode="auto">
          <a:xfrm>
            <a:off x="1979613" y="1916113"/>
            <a:ext cx="144462" cy="417512"/>
            <a:chOff x="1156" y="2432"/>
            <a:chExt cx="528" cy="1080"/>
          </a:xfrm>
        </p:grpSpPr>
        <p:sp>
          <p:nvSpPr>
            <p:cNvPr id="30912" name="AutoShape 77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0913" name="AutoShape 78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33" name="Group 79"/>
          <p:cNvGrpSpPr>
            <a:grpSpLocks/>
          </p:cNvGrpSpPr>
          <p:nvPr/>
        </p:nvGrpSpPr>
        <p:grpSpPr bwMode="auto">
          <a:xfrm>
            <a:off x="2268538" y="1916113"/>
            <a:ext cx="144462" cy="417512"/>
            <a:chOff x="1156" y="2432"/>
            <a:chExt cx="528" cy="1080"/>
          </a:xfrm>
        </p:grpSpPr>
        <p:sp>
          <p:nvSpPr>
            <p:cNvPr id="30914" name="AutoShape 80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0915" name="AutoShape 81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34" name="Group 82"/>
          <p:cNvGrpSpPr>
            <a:grpSpLocks/>
          </p:cNvGrpSpPr>
          <p:nvPr/>
        </p:nvGrpSpPr>
        <p:grpSpPr bwMode="auto">
          <a:xfrm>
            <a:off x="323528" y="333375"/>
            <a:ext cx="144463" cy="417513"/>
            <a:chOff x="1156" y="2432"/>
            <a:chExt cx="528" cy="1080"/>
          </a:xfrm>
        </p:grpSpPr>
        <p:sp>
          <p:nvSpPr>
            <p:cNvPr id="30916" name="AutoShape 83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0917" name="AutoShape 84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35" name="Group 85"/>
          <p:cNvGrpSpPr>
            <a:grpSpLocks/>
          </p:cNvGrpSpPr>
          <p:nvPr/>
        </p:nvGrpSpPr>
        <p:grpSpPr bwMode="auto">
          <a:xfrm>
            <a:off x="541016" y="333375"/>
            <a:ext cx="144462" cy="417513"/>
            <a:chOff x="1156" y="2432"/>
            <a:chExt cx="528" cy="1080"/>
          </a:xfrm>
        </p:grpSpPr>
        <p:sp>
          <p:nvSpPr>
            <p:cNvPr id="30918" name="AutoShape 86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52" name="AutoShape 87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36" name="Group 88"/>
          <p:cNvGrpSpPr>
            <a:grpSpLocks/>
          </p:cNvGrpSpPr>
          <p:nvPr/>
        </p:nvGrpSpPr>
        <p:grpSpPr bwMode="auto">
          <a:xfrm>
            <a:off x="828353" y="333375"/>
            <a:ext cx="144463" cy="417513"/>
            <a:chOff x="1156" y="2432"/>
            <a:chExt cx="528" cy="1080"/>
          </a:xfrm>
        </p:grpSpPr>
        <p:sp>
          <p:nvSpPr>
            <p:cNvPr id="47249" name="AutoShape 89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0919" name="AutoShape 90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37" name="Group 91"/>
          <p:cNvGrpSpPr>
            <a:grpSpLocks/>
          </p:cNvGrpSpPr>
          <p:nvPr/>
        </p:nvGrpSpPr>
        <p:grpSpPr bwMode="auto">
          <a:xfrm>
            <a:off x="1044253" y="333375"/>
            <a:ext cx="144463" cy="417513"/>
            <a:chOff x="1156" y="2432"/>
            <a:chExt cx="528" cy="1080"/>
          </a:xfrm>
        </p:grpSpPr>
        <p:sp>
          <p:nvSpPr>
            <p:cNvPr id="30920" name="AutoShape 92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0921" name="AutoShape 93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38" name="Group 94"/>
          <p:cNvGrpSpPr>
            <a:grpSpLocks/>
          </p:cNvGrpSpPr>
          <p:nvPr/>
        </p:nvGrpSpPr>
        <p:grpSpPr bwMode="auto">
          <a:xfrm>
            <a:off x="1260153" y="333375"/>
            <a:ext cx="144463" cy="417513"/>
            <a:chOff x="1156" y="2432"/>
            <a:chExt cx="528" cy="1080"/>
          </a:xfrm>
        </p:grpSpPr>
        <p:sp>
          <p:nvSpPr>
            <p:cNvPr id="30922" name="AutoShape 95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46" name="AutoShape 96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30924" name="Group 97"/>
          <p:cNvGrpSpPr>
            <a:grpSpLocks/>
          </p:cNvGrpSpPr>
          <p:nvPr/>
        </p:nvGrpSpPr>
        <p:grpSpPr bwMode="auto">
          <a:xfrm>
            <a:off x="1476053" y="333375"/>
            <a:ext cx="144463" cy="417513"/>
            <a:chOff x="1156" y="2432"/>
            <a:chExt cx="528" cy="1080"/>
          </a:xfrm>
        </p:grpSpPr>
        <p:sp>
          <p:nvSpPr>
            <p:cNvPr id="47243" name="AutoShape 98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0923" name="AutoShape 99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40" name="Group 100"/>
          <p:cNvGrpSpPr>
            <a:grpSpLocks/>
          </p:cNvGrpSpPr>
          <p:nvPr/>
        </p:nvGrpSpPr>
        <p:grpSpPr bwMode="auto">
          <a:xfrm>
            <a:off x="1691953" y="333375"/>
            <a:ext cx="144463" cy="417513"/>
            <a:chOff x="1156" y="2432"/>
            <a:chExt cx="528" cy="1080"/>
          </a:xfrm>
        </p:grpSpPr>
        <p:sp>
          <p:nvSpPr>
            <p:cNvPr id="30925" name="AutoShape 101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0926" name="AutoShape 102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41" name="Group 103"/>
          <p:cNvGrpSpPr>
            <a:grpSpLocks/>
          </p:cNvGrpSpPr>
          <p:nvPr/>
        </p:nvGrpSpPr>
        <p:grpSpPr bwMode="auto">
          <a:xfrm>
            <a:off x="2627660" y="549275"/>
            <a:ext cx="144463" cy="417513"/>
            <a:chOff x="1156" y="2432"/>
            <a:chExt cx="528" cy="1080"/>
          </a:xfrm>
        </p:grpSpPr>
        <p:sp>
          <p:nvSpPr>
            <p:cNvPr id="30927" name="AutoShape 104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40" name="AutoShape 105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42" name="Group 106"/>
          <p:cNvGrpSpPr>
            <a:grpSpLocks/>
          </p:cNvGrpSpPr>
          <p:nvPr/>
        </p:nvGrpSpPr>
        <p:grpSpPr bwMode="auto">
          <a:xfrm>
            <a:off x="2843560" y="549275"/>
            <a:ext cx="144463" cy="417513"/>
            <a:chOff x="1156" y="2432"/>
            <a:chExt cx="528" cy="1080"/>
          </a:xfrm>
        </p:grpSpPr>
        <p:sp>
          <p:nvSpPr>
            <p:cNvPr id="47237" name="AutoShape 107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0928" name="AutoShape 108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43" name="Group 109"/>
          <p:cNvGrpSpPr>
            <a:grpSpLocks/>
          </p:cNvGrpSpPr>
          <p:nvPr/>
        </p:nvGrpSpPr>
        <p:grpSpPr bwMode="auto">
          <a:xfrm>
            <a:off x="3059460" y="549275"/>
            <a:ext cx="144463" cy="417513"/>
            <a:chOff x="1156" y="2432"/>
            <a:chExt cx="528" cy="1080"/>
          </a:xfrm>
        </p:grpSpPr>
        <p:sp>
          <p:nvSpPr>
            <p:cNvPr id="30929" name="AutoShape 110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0930" name="AutoShape 111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44" name="Group 112"/>
          <p:cNvGrpSpPr>
            <a:grpSpLocks/>
          </p:cNvGrpSpPr>
          <p:nvPr/>
        </p:nvGrpSpPr>
        <p:grpSpPr bwMode="auto">
          <a:xfrm>
            <a:off x="3275360" y="549275"/>
            <a:ext cx="144463" cy="417513"/>
            <a:chOff x="1156" y="2432"/>
            <a:chExt cx="528" cy="1080"/>
          </a:xfrm>
        </p:grpSpPr>
        <p:sp>
          <p:nvSpPr>
            <p:cNvPr id="47233" name="AutoShape 113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30931" name="AutoShape 114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45" name="Group 115"/>
          <p:cNvGrpSpPr>
            <a:grpSpLocks/>
          </p:cNvGrpSpPr>
          <p:nvPr/>
        </p:nvGrpSpPr>
        <p:grpSpPr bwMode="auto">
          <a:xfrm>
            <a:off x="2627709" y="1052513"/>
            <a:ext cx="144463" cy="417512"/>
            <a:chOff x="1156" y="2432"/>
            <a:chExt cx="528" cy="1080"/>
          </a:xfrm>
        </p:grpSpPr>
        <p:sp>
          <p:nvSpPr>
            <p:cNvPr id="47231" name="AutoShape 116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32" name="AutoShape 117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46" name="Group 118"/>
          <p:cNvGrpSpPr>
            <a:grpSpLocks/>
          </p:cNvGrpSpPr>
          <p:nvPr/>
        </p:nvGrpSpPr>
        <p:grpSpPr bwMode="auto">
          <a:xfrm>
            <a:off x="2843609" y="1052513"/>
            <a:ext cx="144463" cy="417512"/>
            <a:chOff x="1156" y="2432"/>
            <a:chExt cx="528" cy="1080"/>
          </a:xfrm>
        </p:grpSpPr>
        <p:sp>
          <p:nvSpPr>
            <p:cNvPr id="47229" name="AutoShape 119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30" name="AutoShape 120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47" name="Group 121"/>
          <p:cNvGrpSpPr>
            <a:grpSpLocks/>
          </p:cNvGrpSpPr>
          <p:nvPr/>
        </p:nvGrpSpPr>
        <p:grpSpPr bwMode="auto">
          <a:xfrm>
            <a:off x="3059509" y="1052513"/>
            <a:ext cx="144463" cy="417512"/>
            <a:chOff x="1156" y="2432"/>
            <a:chExt cx="528" cy="1080"/>
          </a:xfrm>
        </p:grpSpPr>
        <p:sp>
          <p:nvSpPr>
            <p:cNvPr id="47227" name="AutoShape 122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28" name="AutoShape 123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47148" name="Group 124"/>
          <p:cNvGrpSpPr>
            <a:grpSpLocks/>
          </p:cNvGrpSpPr>
          <p:nvPr/>
        </p:nvGrpSpPr>
        <p:grpSpPr bwMode="auto">
          <a:xfrm>
            <a:off x="3275409" y="1052513"/>
            <a:ext cx="144463" cy="417512"/>
            <a:chOff x="1156" y="2432"/>
            <a:chExt cx="528" cy="1080"/>
          </a:xfrm>
        </p:grpSpPr>
        <p:sp>
          <p:nvSpPr>
            <p:cNvPr id="47225" name="AutoShape 125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26" name="AutoShape 126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grpSp>
        <p:nvGrpSpPr>
          <p:cNvPr id="30934" name="Group 127"/>
          <p:cNvGrpSpPr>
            <a:grpSpLocks/>
          </p:cNvGrpSpPr>
          <p:nvPr/>
        </p:nvGrpSpPr>
        <p:grpSpPr bwMode="auto">
          <a:xfrm>
            <a:off x="3636814" y="2654374"/>
            <a:ext cx="144462" cy="417513"/>
            <a:chOff x="1156" y="2432"/>
            <a:chExt cx="528" cy="1080"/>
          </a:xfrm>
        </p:grpSpPr>
        <p:sp>
          <p:nvSpPr>
            <p:cNvPr id="47223" name="AutoShape 128"/>
            <p:cNvSpPr>
              <a:spLocks noChangeArrowheads="1"/>
            </p:cNvSpPr>
            <p:nvPr/>
          </p:nvSpPr>
          <p:spPr bwMode="auto">
            <a:xfrm rot="5345048">
              <a:off x="1084" y="2912"/>
              <a:ext cx="672" cy="52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  <p:sp>
          <p:nvSpPr>
            <p:cNvPr id="47224" name="AutoShape 129"/>
            <p:cNvSpPr>
              <a:spLocks noChangeArrowheads="1"/>
            </p:cNvSpPr>
            <p:nvPr/>
          </p:nvSpPr>
          <p:spPr bwMode="auto">
            <a:xfrm>
              <a:off x="1202" y="2432"/>
              <a:ext cx="432" cy="288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AR" sz="1800">
                <a:latin typeface="Calibri" panose="020F0502020204030204" pitchFamily="34" charset="0"/>
              </a:endParaRPr>
            </a:p>
          </p:txBody>
        </p:sp>
      </p:grpSp>
      <p:sp>
        <p:nvSpPr>
          <p:cNvPr id="47234" name="Rectangle 130"/>
          <p:cNvSpPr>
            <a:spLocks noChangeArrowheads="1"/>
          </p:cNvSpPr>
          <p:nvPr/>
        </p:nvSpPr>
        <p:spPr bwMode="auto">
          <a:xfrm>
            <a:off x="1836589" y="2654374"/>
            <a:ext cx="1079500" cy="2016125"/>
          </a:xfrm>
          <a:prstGeom prst="rect">
            <a:avLst/>
          </a:prstGeom>
          <a:noFill/>
          <a:ln w="25400">
            <a:solidFill>
              <a:srgbClr val="FF66CC"/>
            </a:solidFill>
            <a:miter lim="800000"/>
            <a:headEnd/>
            <a:tailEnd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ea typeface="+mn-ea"/>
            </a:endParaRPr>
          </a:p>
        </p:txBody>
      </p:sp>
      <p:sp>
        <p:nvSpPr>
          <p:cNvPr id="47235" name="Rectangle 131"/>
          <p:cNvSpPr>
            <a:spLocks noChangeArrowheads="1"/>
          </p:cNvSpPr>
          <p:nvPr/>
        </p:nvSpPr>
        <p:spPr bwMode="auto">
          <a:xfrm>
            <a:off x="3131989" y="2654374"/>
            <a:ext cx="1079500" cy="2016125"/>
          </a:xfrm>
          <a:prstGeom prst="rect">
            <a:avLst/>
          </a:prstGeom>
          <a:noFill/>
          <a:ln w="25400">
            <a:solidFill>
              <a:srgbClr val="FF66CC"/>
            </a:solidFill>
            <a:miter lim="800000"/>
            <a:headEnd/>
            <a:tailEnd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ea typeface="+mn-ea"/>
            </a:endParaRPr>
          </a:p>
        </p:txBody>
      </p:sp>
      <p:sp>
        <p:nvSpPr>
          <p:cNvPr id="47236" name="Rectangle 132"/>
          <p:cNvSpPr>
            <a:spLocks noChangeArrowheads="1"/>
          </p:cNvSpPr>
          <p:nvPr/>
        </p:nvSpPr>
        <p:spPr bwMode="auto">
          <a:xfrm>
            <a:off x="1547664" y="2511499"/>
            <a:ext cx="2952750" cy="22320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ea typeface="+mn-ea"/>
            </a:endParaRPr>
          </a:p>
        </p:txBody>
      </p:sp>
      <p:grpSp>
        <p:nvGrpSpPr>
          <p:cNvPr id="30935" name="Group 133"/>
          <p:cNvGrpSpPr>
            <a:grpSpLocks/>
          </p:cNvGrpSpPr>
          <p:nvPr/>
        </p:nvGrpSpPr>
        <p:grpSpPr bwMode="auto">
          <a:xfrm>
            <a:off x="2195513" y="5084763"/>
            <a:ext cx="1081087" cy="1223962"/>
            <a:chOff x="1383" y="3203"/>
            <a:chExt cx="681" cy="771"/>
          </a:xfrm>
        </p:grpSpPr>
        <p:sp>
          <p:nvSpPr>
            <p:cNvPr id="47238" name="Oval 134"/>
            <p:cNvSpPr>
              <a:spLocks noChangeArrowheads="1"/>
            </p:cNvSpPr>
            <p:nvPr/>
          </p:nvSpPr>
          <p:spPr bwMode="auto">
            <a:xfrm>
              <a:off x="1383" y="3203"/>
              <a:ext cx="681" cy="77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47239" name="Text Box 135"/>
            <p:cNvSpPr txBox="1">
              <a:spLocks noChangeArrowheads="1"/>
            </p:cNvSpPr>
            <p:nvPr/>
          </p:nvSpPr>
          <p:spPr bwMode="auto">
            <a:xfrm>
              <a:off x="1519" y="3521"/>
              <a:ext cx="4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Grupo 2</a:t>
              </a:r>
              <a:endParaRPr lang="es-E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30936" name="Group 136"/>
          <p:cNvGrpSpPr>
            <a:grpSpLocks/>
          </p:cNvGrpSpPr>
          <p:nvPr/>
        </p:nvGrpSpPr>
        <p:grpSpPr bwMode="auto">
          <a:xfrm>
            <a:off x="4716016" y="5085184"/>
            <a:ext cx="1081088" cy="1223962"/>
            <a:chOff x="3152" y="3249"/>
            <a:chExt cx="681" cy="771"/>
          </a:xfrm>
        </p:grpSpPr>
        <p:sp>
          <p:nvSpPr>
            <p:cNvPr id="47241" name="Oval 137"/>
            <p:cNvSpPr>
              <a:spLocks noChangeArrowheads="1"/>
            </p:cNvSpPr>
            <p:nvPr/>
          </p:nvSpPr>
          <p:spPr bwMode="auto">
            <a:xfrm>
              <a:off x="3152" y="3249"/>
              <a:ext cx="681" cy="77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47242" name="Text Box 138"/>
            <p:cNvSpPr txBox="1">
              <a:spLocks noChangeArrowheads="1"/>
            </p:cNvSpPr>
            <p:nvPr/>
          </p:nvSpPr>
          <p:spPr bwMode="auto">
            <a:xfrm>
              <a:off x="3288" y="3566"/>
              <a:ext cx="4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Grupo 4</a:t>
              </a:r>
              <a:endParaRPr lang="es-E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30937" name="Group 139"/>
          <p:cNvGrpSpPr>
            <a:grpSpLocks/>
          </p:cNvGrpSpPr>
          <p:nvPr/>
        </p:nvGrpSpPr>
        <p:grpSpPr bwMode="auto">
          <a:xfrm>
            <a:off x="5940152" y="5085184"/>
            <a:ext cx="1081088" cy="1223962"/>
            <a:chOff x="4014" y="3249"/>
            <a:chExt cx="681" cy="771"/>
          </a:xfrm>
        </p:grpSpPr>
        <p:sp>
          <p:nvSpPr>
            <p:cNvPr id="47244" name="Oval 140"/>
            <p:cNvSpPr>
              <a:spLocks noChangeArrowheads="1"/>
            </p:cNvSpPr>
            <p:nvPr/>
          </p:nvSpPr>
          <p:spPr bwMode="auto">
            <a:xfrm>
              <a:off x="4014" y="3249"/>
              <a:ext cx="681" cy="77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47245" name="Text Box 141"/>
            <p:cNvSpPr txBox="1">
              <a:spLocks noChangeArrowheads="1"/>
            </p:cNvSpPr>
            <p:nvPr/>
          </p:nvSpPr>
          <p:spPr bwMode="auto">
            <a:xfrm>
              <a:off x="4150" y="3566"/>
              <a:ext cx="4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Grupo 5</a:t>
              </a:r>
              <a:endParaRPr lang="es-E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30938" name="Group 142"/>
          <p:cNvGrpSpPr>
            <a:grpSpLocks/>
          </p:cNvGrpSpPr>
          <p:nvPr/>
        </p:nvGrpSpPr>
        <p:grpSpPr bwMode="auto">
          <a:xfrm>
            <a:off x="7380312" y="5085358"/>
            <a:ext cx="1081088" cy="1223962"/>
            <a:chOff x="4830" y="3249"/>
            <a:chExt cx="681" cy="771"/>
          </a:xfrm>
        </p:grpSpPr>
        <p:sp>
          <p:nvSpPr>
            <p:cNvPr id="47247" name="Oval 143"/>
            <p:cNvSpPr>
              <a:spLocks noChangeArrowheads="1"/>
            </p:cNvSpPr>
            <p:nvPr/>
          </p:nvSpPr>
          <p:spPr bwMode="auto">
            <a:xfrm>
              <a:off x="4830" y="3249"/>
              <a:ext cx="681" cy="77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47248" name="Text Box 144"/>
            <p:cNvSpPr txBox="1">
              <a:spLocks noChangeArrowheads="1"/>
            </p:cNvSpPr>
            <p:nvPr/>
          </p:nvSpPr>
          <p:spPr bwMode="auto">
            <a:xfrm>
              <a:off x="4986" y="3566"/>
              <a:ext cx="3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Grupo n</a:t>
              </a:r>
              <a:endParaRPr lang="es-ES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30939" name="Group 145"/>
          <p:cNvGrpSpPr>
            <a:grpSpLocks/>
          </p:cNvGrpSpPr>
          <p:nvPr/>
        </p:nvGrpSpPr>
        <p:grpSpPr bwMode="auto">
          <a:xfrm>
            <a:off x="8027988" y="2510482"/>
            <a:ext cx="827087" cy="2232025"/>
            <a:chOff x="5057" y="1616"/>
            <a:chExt cx="521" cy="1406"/>
          </a:xfrm>
        </p:grpSpPr>
        <p:sp>
          <p:nvSpPr>
            <p:cNvPr id="47250" name="Rectangle 146"/>
            <p:cNvSpPr>
              <a:spLocks noChangeArrowheads="1"/>
            </p:cNvSpPr>
            <p:nvPr/>
          </p:nvSpPr>
          <p:spPr bwMode="auto">
            <a:xfrm>
              <a:off x="5057" y="1616"/>
              <a:ext cx="521" cy="140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47251" name="Text Box 147"/>
            <p:cNvSpPr txBox="1">
              <a:spLocks noChangeArrowheads="1"/>
            </p:cNvSpPr>
            <p:nvPr/>
          </p:nvSpPr>
          <p:spPr bwMode="auto">
            <a:xfrm>
              <a:off x="5147" y="2205"/>
              <a:ext cx="36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Zona18</a:t>
              </a:r>
              <a:endParaRPr lang="es-ES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30940" name="Group 148"/>
          <p:cNvGrpSpPr>
            <a:grpSpLocks/>
          </p:cNvGrpSpPr>
          <p:nvPr/>
        </p:nvGrpSpPr>
        <p:grpSpPr bwMode="auto">
          <a:xfrm>
            <a:off x="4716314" y="2510482"/>
            <a:ext cx="827087" cy="2232025"/>
            <a:chOff x="4377" y="1616"/>
            <a:chExt cx="521" cy="1406"/>
          </a:xfrm>
        </p:grpSpPr>
        <p:sp>
          <p:nvSpPr>
            <p:cNvPr id="47253" name="Rectangle 149"/>
            <p:cNvSpPr>
              <a:spLocks noChangeArrowheads="1"/>
            </p:cNvSpPr>
            <p:nvPr/>
          </p:nvSpPr>
          <p:spPr bwMode="auto">
            <a:xfrm>
              <a:off x="4377" y="1616"/>
              <a:ext cx="521" cy="140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47254" name="Text Box 150"/>
            <p:cNvSpPr txBox="1">
              <a:spLocks noChangeArrowheads="1"/>
            </p:cNvSpPr>
            <p:nvPr/>
          </p:nvSpPr>
          <p:spPr bwMode="auto">
            <a:xfrm>
              <a:off x="4468" y="2251"/>
              <a:ext cx="34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Zona 2</a:t>
              </a:r>
              <a:endParaRPr lang="es-ES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47255" name="Text Box 151"/>
          <p:cNvSpPr txBox="1">
            <a:spLocks noChangeArrowheads="1"/>
          </p:cNvSpPr>
          <p:nvPr/>
        </p:nvSpPr>
        <p:spPr bwMode="auto">
          <a:xfrm>
            <a:off x="722164" y="4797152"/>
            <a:ext cx="825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 dirty="0">
                <a:latin typeface="Arial Narrow" panose="020B0606020202030204" pitchFamily="34" charset="0"/>
              </a:rPr>
              <a:t>Presidente</a:t>
            </a:r>
            <a:endParaRPr lang="es-ES" altLang="es-AR" sz="1200" b="1" dirty="0">
              <a:latin typeface="Arial Narrow" panose="020B0606020202030204" pitchFamily="34" charset="0"/>
            </a:endParaRPr>
          </a:p>
        </p:txBody>
      </p:sp>
      <p:sp>
        <p:nvSpPr>
          <p:cNvPr id="47256" name="Text Box 152"/>
          <p:cNvSpPr txBox="1">
            <a:spLocks noChangeArrowheads="1"/>
          </p:cNvSpPr>
          <p:nvPr/>
        </p:nvSpPr>
        <p:spPr bwMode="auto">
          <a:xfrm>
            <a:off x="1475656" y="5373216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 dirty="0">
                <a:latin typeface="Arial Narrow" panose="020B0606020202030204" pitchFamily="34" charset="0"/>
              </a:rPr>
              <a:t>Asesor</a:t>
            </a:r>
            <a:endParaRPr lang="es-ES" altLang="es-AR" sz="1200" b="1" dirty="0">
              <a:latin typeface="Arial Narrow" panose="020B0606020202030204" pitchFamily="34" charset="0"/>
            </a:endParaRPr>
          </a:p>
        </p:txBody>
      </p:sp>
      <p:sp>
        <p:nvSpPr>
          <p:cNvPr id="47257" name="Text Box 153"/>
          <p:cNvSpPr txBox="1">
            <a:spLocks noChangeArrowheads="1"/>
          </p:cNvSpPr>
          <p:nvPr/>
        </p:nvSpPr>
        <p:spPr bwMode="auto">
          <a:xfrm>
            <a:off x="0" y="5301208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 dirty="0">
                <a:latin typeface="Arial Narrow" panose="020B0606020202030204" pitchFamily="34" charset="0"/>
              </a:rPr>
              <a:t>Tesorero</a:t>
            </a:r>
            <a:endParaRPr lang="es-ES" altLang="es-AR" sz="1200" b="1" dirty="0">
              <a:latin typeface="Arial Narrow" panose="020B0606020202030204" pitchFamily="34" charset="0"/>
            </a:endParaRPr>
          </a:p>
        </p:txBody>
      </p:sp>
      <p:sp>
        <p:nvSpPr>
          <p:cNvPr id="47258" name="Text Box 154"/>
          <p:cNvSpPr txBox="1">
            <a:spLocks noChangeArrowheads="1"/>
          </p:cNvSpPr>
          <p:nvPr/>
        </p:nvSpPr>
        <p:spPr bwMode="auto">
          <a:xfrm>
            <a:off x="1879121" y="3216498"/>
            <a:ext cx="9808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100" b="1" dirty="0">
                <a:latin typeface="Arial Narrow" panose="020B0606020202030204" pitchFamily="34" charset="0"/>
              </a:rPr>
              <a:t>Mesa de Presidentes</a:t>
            </a:r>
            <a:endParaRPr lang="es-ES" altLang="es-AR" sz="1100" b="1" dirty="0">
              <a:latin typeface="Arial Narrow" panose="020B0606020202030204" pitchFamily="34" charset="0"/>
            </a:endParaRPr>
          </a:p>
        </p:txBody>
      </p:sp>
      <p:sp>
        <p:nvSpPr>
          <p:cNvPr id="47259" name="Text Box 155"/>
          <p:cNvSpPr txBox="1">
            <a:spLocks noChangeArrowheads="1"/>
          </p:cNvSpPr>
          <p:nvPr/>
        </p:nvSpPr>
        <p:spPr bwMode="auto">
          <a:xfrm>
            <a:off x="3305166" y="3182523"/>
            <a:ext cx="8466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100" b="1" dirty="0">
                <a:latin typeface="Arial Narrow" panose="020B0606020202030204" pitchFamily="34" charset="0"/>
              </a:rPr>
              <a:t>Mesa de Asesores</a:t>
            </a:r>
            <a:endParaRPr lang="es-ES" altLang="es-AR" sz="1100" b="1" dirty="0">
              <a:latin typeface="Arial Narrow" panose="020B0606020202030204" pitchFamily="34" charset="0"/>
            </a:endParaRPr>
          </a:p>
        </p:txBody>
      </p:sp>
      <p:sp>
        <p:nvSpPr>
          <p:cNvPr id="47260" name="Text Box 156"/>
          <p:cNvSpPr txBox="1">
            <a:spLocks noChangeArrowheads="1"/>
          </p:cNvSpPr>
          <p:nvPr/>
        </p:nvSpPr>
        <p:spPr bwMode="auto">
          <a:xfrm>
            <a:off x="3275599" y="2467989"/>
            <a:ext cx="935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 dirty="0">
                <a:latin typeface="Arial Narrow" panose="020B0606020202030204" pitchFamily="34" charset="0"/>
              </a:rPr>
              <a:t>Coordinador</a:t>
            </a:r>
            <a:endParaRPr lang="es-ES" altLang="es-AR" sz="1200" b="1" dirty="0">
              <a:latin typeface="Arial Narrow" panose="020B0606020202030204" pitchFamily="34" charset="0"/>
            </a:endParaRPr>
          </a:p>
        </p:txBody>
      </p:sp>
      <p:sp>
        <p:nvSpPr>
          <p:cNvPr id="47261" name="Text Box 157"/>
          <p:cNvSpPr txBox="1">
            <a:spLocks noChangeArrowheads="1"/>
          </p:cNvSpPr>
          <p:nvPr/>
        </p:nvSpPr>
        <p:spPr bwMode="auto">
          <a:xfrm>
            <a:off x="2123926" y="2438474"/>
            <a:ext cx="519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>
                <a:latin typeface="Arial Narrow" panose="020B0606020202030204" pitchFamily="34" charset="0"/>
              </a:rPr>
              <a:t>Vocal</a:t>
            </a:r>
            <a:endParaRPr lang="es-ES" altLang="es-AR" sz="1200" b="1">
              <a:latin typeface="Arial Narrow" panose="020B0606020202030204" pitchFamily="34" charset="0"/>
            </a:endParaRPr>
          </a:p>
        </p:txBody>
      </p:sp>
      <p:sp>
        <p:nvSpPr>
          <p:cNvPr id="47262" name="Text Box 158"/>
          <p:cNvSpPr txBox="1">
            <a:spLocks noChangeArrowheads="1"/>
          </p:cNvSpPr>
          <p:nvPr/>
        </p:nvSpPr>
        <p:spPr bwMode="auto">
          <a:xfrm>
            <a:off x="250825" y="765175"/>
            <a:ext cx="15584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 dirty="0">
                <a:latin typeface="Arial Narrow" panose="020B0606020202030204" pitchFamily="34" charset="0"/>
              </a:rPr>
              <a:t>Comisión  Ejecutiva</a:t>
            </a:r>
            <a:endParaRPr lang="es-ES" altLang="es-AR" sz="1200" b="1" dirty="0">
              <a:latin typeface="Arial Narrow" panose="020B0606020202030204" pitchFamily="34" charset="0"/>
            </a:endParaRPr>
          </a:p>
        </p:txBody>
      </p:sp>
      <p:sp>
        <p:nvSpPr>
          <p:cNvPr id="47263" name="Text Box 159"/>
          <p:cNvSpPr txBox="1">
            <a:spLocks noChangeArrowheads="1"/>
          </p:cNvSpPr>
          <p:nvPr/>
        </p:nvSpPr>
        <p:spPr bwMode="auto">
          <a:xfrm>
            <a:off x="2496082" y="1913752"/>
            <a:ext cx="1355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1400" b="1" dirty="0">
                <a:latin typeface="Arial Narrow" panose="020B0606020202030204" pitchFamily="34" charset="0"/>
              </a:rPr>
              <a:t>Mesa de Vocales</a:t>
            </a:r>
            <a:endParaRPr lang="es-ES" altLang="es-AR" sz="1400" b="1" dirty="0">
              <a:latin typeface="Arial Narrow" panose="020B0606020202030204" pitchFamily="34" charset="0"/>
            </a:endParaRPr>
          </a:p>
        </p:txBody>
      </p:sp>
      <p:sp>
        <p:nvSpPr>
          <p:cNvPr id="47264" name="Text Box 160"/>
          <p:cNvSpPr txBox="1">
            <a:spLocks noChangeArrowheads="1"/>
          </p:cNvSpPr>
          <p:nvPr/>
        </p:nvSpPr>
        <p:spPr bwMode="auto">
          <a:xfrm>
            <a:off x="2339752" y="274043"/>
            <a:ext cx="1358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1200" b="1" dirty="0">
                <a:latin typeface="Arial Narrow" panose="020B0606020202030204" pitchFamily="34" charset="0"/>
              </a:rPr>
              <a:t>Consejo Consultivo</a:t>
            </a:r>
            <a:endParaRPr lang="es-ES" altLang="es-AR" sz="1200" b="1" dirty="0">
              <a:latin typeface="Arial Narrow" panose="020B0606020202030204" pitchFamily="34" charset="0"/>
            </a:endParaRPr>
          </a:p>
        </p:txBody>
      </p:sp>
      <p:sp>
        <p:nvSpPr>
          <p:cNvPr id="47266" name="Text Box 162"/>
          <p:cNvSpPr txBox="1">
            <a:spLocks noChangeArrowheads="1"/>
          </p:cNvSpPr>
          <p:nvPr/>
        </p:nvSpPr>
        <p:spPr bwMode="auto">
          <a:xfrm>
            <a:off x="721103" y="1154784"/>
            <a:ext cx="1751250" cy="5232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400" b="1" dirty="0">
                <a:latin typeface="Arial Narrow" panose="020B0606020202030204" pitchFamily="34" charset="0"/>
              </a:rPr>
              <a:t>COMISION DIRECTIVA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400" b="1" dirty="0">
                <a:latin typeface="Arial Narrow" panose="020B0606020202030204" pitchFamily="34" charset="0"/>
              </a:rPr>
              <a:t>DE AACREA</a:t>
            </a:r>
            <a:endParaRPr lang="es-ES" altLang="es-AR" sz="1400" b="1" dirty="0">
              <a:latin typeface="Arial Narrow" panose="020B0606020202030204" pitchFamily="34" charset="0"/>
            </a:endParaRPr>
          </a:p>
        </p:txBody>
      </p:sp>
      <p:grpSp>
        <p:nvGrpSpPr>
          <p:cNvPr id="30941" name="Group 163"/>
          <p:cNvGrpSpPr>
            <a:grpSpLocks/>
          </p:cNvGrpSpPr>
          <p:nvPr/>
        </p:nvGrpSpPr>
        <p:grpSpPr bwMode="auto">
          <a:xfrm>
            <a:off x="6371605" y="1787352"/>
            <a:ext cx="1728787" cy="417512"/>
            <a:chOff x="3833" y="119"/>
            <a:chExt cx="1089" cy="263"/>
          </a:xfrm>
        </p:grpSpPr>
        <p:grpSp>
          <p:nvGrpSpPr>
            <p:cNvPr id="47194" name="Group 164"/>
            <p:cNvGrpSpPr>
              <a:grpSpLocks/>
            </p:cNvGrpSpPr>
            <p:nvPr/>
          </p:nvGrpSpPr>
          <p:grpSpPr bwMode="auto">
            <a:xfrm>
              <a:off x="4286" y="119"/>
              <a:ext cx="636" cy="263"/>
              <a:chOff x="3424" y="164"/>
              <a:chExt cx="636" cy="263"/>
            </a:xfrm>
          </p:grpSpPr>
          <p:grpSp>
            <p:nvGrpSpPr>
              <p:cNvPr id="47196" name="Group 165"/>
              <p:cNvGrpSpPr>
                <a:grpSpLocks/>
              </p:cNvGrpSpPr>
              <p:nvPr/>
            </p:nvGrpSpPr>
            <p:grpSpPr bwMode="auto">
              <a:xfrm>
                <a:off x="3424" y="164"/>
                <a:ext cx="91" cy="263"/>
                <a:chOff x="1156" y="2432"/>
                <a:chExt cx="528" cy="1080"/>
              </a:xfrm>
            </p:grpSpPr>
            <p:sp>
              <p:nvSpPr>
                <p:cNvPr id="47209" name="AutoShape 166"/>
                <p:cNvSpPr>
                  <a:spLocks noChangeArrowheads="1"/>
                </p:cNvSpPr>
                <p:nvPr/>
              </p:nvSpPr>
              <p:spPr bwMode="auto">
                <a:xfrm rot="5345048">
                  <a:off x="1084" y="2912"/>
                  <a:ext cx="672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AR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210" name="AutoShape 167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32" cy="288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AR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197" name="Group 168"/>
              <p:cNvGrpSpPr>
                <a:grpSpLocks/>
              </p:cNvGrpSpPr>
              <p:nvPr/>
            </p:nvGrpSpPr>
            <p:grpSpPr bwMode="auto">
              <a:xfrm>
                <a:off x="3560" y="164"/>
                <a:ext cx="91" cy="263"/>
                <a:chOff x="1156" y="2432"/>
                <a:chExt cx="528" cy="1080"/>
              </a:xfrm>
            </p:grpSpPr>
            <p:sp>
              <p:nvSpPr>
                <p:cNvPr id="47207" name="AutoShape 169"/>
                <p:cNvSpPr>
                  <a:spLocks noChangeArrowheads="1"/>
                </p:cNvSpPr>
                <p:nvPr/>
              </p:nvSpPr>
              <p:spPr bwMode="auto">
                <a:xfrm rot="5345048">
                  <a:off x="1084" y="2912"/>
                  <a:ext cx="672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AR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208" name="AutoShape 170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32" cy="288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AR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198" name="Group 171"/>
              <p:cNvGrpSpPr>
                <a:grpSpLocks/>
              </p:cNvGrpSpPr>
              <p:nvPr/>
            </p:nvGrpSpPr>
            <p:grpSpPr bwMode="auto">
              <a:xfrm>
                <a:off x="3696" y="164"/>
                <a:ext cx="91" cy="263"/>
                <a:chOff x="1156" y="2432"/>
                <a:chExt cx="528" cy="1080"/>
              </a:xfrm>
            </p:grpSpPr>
            <p:sp>
              <p:nvSpPr>
                <p:cNvPr id="47205" name="AutoShape 172"/>
                <p:cNvSpPr>
                  <a:spLocks noChangeArrowheads="1"/>
                </p:cNvSpPr>
                <p:nvPr/>
              </p:nvSpPr>
              <p:spPr bwMode="auto">
                <a:xfrm rot="5345048">
                  <a:off x="1084" y="2912"/>
                  <a:ext cx="672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AR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206" name="AutoShape 173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32" cy="288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AR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199" name="Group 174"/>
              <p:cNvGrpSpPr>
                <a:grpSpLocks/>
              </p:cNvGrpSpPr>
              <p:nvPr/>
            </p:nvGrpSpPr>
            <p:grpSpPr bwMode="auto">
              <a:xfrm>
                <a:off x="3833" y="164"/>
                <a:ext cx="91" cy="263"/>
                <a:chOff x="1156" y="2432"/>
                <a:chExt cx="528" cy="1080"/>
              </a:xfrm>
            </p:grpSpPr>
            <p:sp>
              <p:nvSpPr>
                <p:cNvPr id="47203" name="AutoShape 175"/>
                <p:cNvSpPr>
                  <a:spLocks noChangeArrowheads="1"/>
                </p:cNvSpPr>
                <p:nvPr/>
              </p:nvSpPr>
              <p:spPr bwMode="auto">
                <a:xfrm rot="5345048">
                  <a:off x="1084" y="2912"/>
                  <a:ext cx="672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AR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204" name="AutoShape 176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32" cy="288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AR" sz="1800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200" name="Group 177"/>
              <p:cNvGrpSpPr>
                <a:grpSpLocks/>
              </p:cNvGrpSpPr>
              <p:nvPr/>
            </p:nvGrpSpPr>
            <p:grpSpPr bwMode="auto">
              <a:xfrm>
                <a:off x="3969" y="164"/>
                <a:ext cx="91" cy="263"/>
                <a:chOff x="1156" y="2432"/>
                <a:chExt cx="528" cy="1080"/>
              </a:xfrm>
            </p:grpSpPr>
            <p:sp>
              <p:nvSpPr>
                <p:cNvPr id="47201" name="AutoShape 178"/>
                <p:cNvSpPr>
                  <a:spLocks noChangeArrowheads="1"/>
                </p:cNvSpPr>
                <p:nvPr/>
              </p:nvSpPr>
              <p:spPr bwMode="auto">
                <a:xfrm rot="5345048">
                  <a:off x="1084" y="2912"/>
                  <a:ext cx="672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AR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202" name="AutoShape 179"/>
                <p:cNvSpPr>
                  <a:spLocks noChangeArrowheads="1"/>
                </p:cNvSpPr>
                <p:nvPr/>
              </p:nvSpPr>
              <p:spPr bwMode="auto">
                <a:xfrm>
                  <a:off x="1202" y="2432"/>
                  <a:ext cx="432" cy="288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AR" sz="180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7284" name="Text Box 180"/>
            <p:cNvSpPr txBox="1">
              <a:spLocks noChangeArrowheads="1"/>
            </p:cNvSpPr>
            <p:nvPr/>
          </p:nvSpPr>
          <p:spPr bwMode="auto">
            <a:xfrm>
              <a:off x="3833" y="222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Staff</a:t>
              </a:r>
              <a:endParaRPr lang="es-ES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47285" name="Rectangle 181"/>
          <p:cNvSpPr>
            <a:spLocks noChangeArrowheads="1"/>
          </p:cNvSpPr>
          <p:nvPr/>
        </p:nvSpPr>
        <p:spPr bwMode="auto">
          <a:xfrm>
            <a:off x="6498382" y="116632"/>
            <a:ext cx="1673225" cy="30777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400" b="1" dirty="0">
                <a:latin typeface="Arial Narrow" panose="020B0606020202030204" pitchFamily="34" charset="0"/>
              </a:rPr>
              <a:t>Coordinador General</a:t>
            </a:r>
            <a:endParaRPr lang="es-ES" altLang="es-AR" sz="1400" b="1" dirty="0">
              <a:latin typeface="Arial Narrow" panose="020B0606020202030204" pitchFamily="34" charset="0"/>
            </a:endParaRPr>
          </a:p>
        </p:txBody>
      </p:sp>
      <p:sp>
        <p:nvSpPr>
          <p:cNvPr id="47286" name="AutoShape 182"/>
          <p:cNvSpPr>
            <a:spLocks noChangeArrowheads="1"/>
          </p:cNvSpPr>
          <p:nvPr/>
        </p:nvSpPr>
        <p:spPr bwMode="auto">
          <a:xfrm>
            <a:off x="4288351" y="1789842"/>
            <a:ext cx="1363769" cy="544830"/>
          </a:xfrm>
          <a:prstGeom prst="roundRect">
            <a:avLst>
              <a:gd name="adj" fmla="val 16667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300" b="1" dirty="0">
                <a:latin typeface="Arial Narrow" panose="020B0606020202030204" pitchFamily="34" charset="0"/>
              </a:rPr>
              <a:t>Mesa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AR" sz="1300" b="1" dirty="0">
                <a:latin typeface="Arial Narrow" panose="020B0606020202030204" pitchFamily="34" charset="0"/>
              </a:rPr>
              <a:t>Coordinadores</a:t>
            </a:r>
            <a:endParaRPr lang="es-ES" altLang="es-AR" sz="1300" b="1" dirty="0">
              <a:latin typeface="Arial Narrow" panose="020B0606020202030204" pitchFamily="34" charset="0"/>
            </a:endParaRPr>
          </a:p>
        </p:txBody>
      </p:sp>
      <p:grpSp>
        <p:nvGrpSpPr>
          <p:cNvPr id="47108" name="Group 183"/>
          <p:cNvGrpSpPr>
            <a:grpSpLocks/>
          </p:cNvGrpSpPr>
          <p:nvPr/>
        </p:nvGrpSpPr>
        <p:grpSpPr bwMode="auto">
          <a:xfrm>
            <a:off x="3419872" y="5085184"/>
            <a:ext cx="1081087" cy="1223962"/>
            <a:chOff x="2245" y="3249"/>
            <a:chExt cx="681" cy="771"/>
          </a:xfrm>
        </p:grpSpPr>
        <p:sp>
          <p:nvSpPr>
            <p:cNvPr id="47288" name="Text Box 184"/>
            <p:cNvSpPr txBox="1">
              <a:spLocks noChangeArrowheads="1"/>
            </p:cNvSpPr>
            <p:nvPr/>
          </p:nvSpPr>
          <p:spPr bwMode="auto">
            <a:xfrm>
              <a:off x="2381" y="3566"/>
              <a:ext cx="4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Grupo 3</a:t>
              </a:r>
              <a:endParaRPr lang="es-ES" sz="1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7289" name="Oval 185"/>
            <p:cNvSpPr>
              <a:spLocks noChangeArrowheads="1"/>
            </p:cNvSpPr>
            <p:nvPr/>
          </p:nvSpPr>
          <p:spPr bwMode="auto">
            <a:xfrm>
              <a:off x="2245" y="3249"/>
              <a:ext cx="681" cy="77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</p:grpSp>
      <p:sp>
        <p:nvSpPr>
          <p:cNvPr id="47293" name="Text Box 189"/>
          <p:cNvSpPr txBox="1">
            <a:spLocks noChangeArrowheads="1"/>
          </p:cNvSpPr>
          <p:nvPr/>
        </p:nvSpPr>
        <p:spPr bwMode="auto">
          <a:xfrm>
            <a:off x="1382118" y="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1800" b="1" dirty="0">
                <a:latin typeface="Arial Narrow" panose="020B0606020202030204" pitchFamily="34" charset="0"/>
              </a:rPr>
              <a:t>P</a:t>
            </a:r>
            <a:endParaRPr lang="es-ES" altLang="es-AR" sz="1800" b="1" dirty="0">
              <a:latin typeface="Arial Narrow" panose="020B0606020202030204" pitchFamily="34" charset="0"/>
            </a:endParaRPr>
          </a:p>
        </p:txBody>
      </p:sp>
      <p:sp>
        <p:nvSpPr>
          <p:cNvPr id="47294" name="Text Box 190"/>
          <p:cNvSpPr txBox="1">
            <a:spLocks noChangeArrowheads="1"/>
          </p:cNvSpPr>
          <p:nvPr/>
        </p:nvSpPr>
        <p:spPr bwMode="auto">
          <a:xfrm>
            <a:off x="1609254" y="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1800" b="1" dirty="0">
                <a:latin typeface="Arial Narrow" panose="020B0606020202030204" pitchFamily="34" charset="0"/>
              </a:rPr>
              <a:t>T</a:t>
            </a:r>
            <a:endParaRPr lang="es-ES" altLang="es-AR" sz="1800" b="1" dirty="0">
              <a:latin typeface="Arial Narrow" panose="020B0606020202030204" pitchFamily="34" charset="0"/>
            </a:endParaRPr>
          </a:p>
        </p:txBody>
      </p:sp>
      <p:sp>
        <p:nvSpPr>
          <p:cNvPr id="47295" name="Text Box 191"/>
          <p:cNvSpPr txBox="1">
            <a:spLocks noChangeArrowheads="1"/>
          </p:cNvSpPr>
          <p:nvPr/>
        </p:nvSpPr>
        <p:spPr bwMode="auto">
          <a:xfrm>
            <a:off x="1166094" y="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sz="1800" b="1">
                <a:latin typeface="Arial Narrow" panose="020B0606020202030204" pitchFamily="34" charset="0"/>
              </a:rPr>
              <a:t>V</a:t>
            </a:r>
            <a:endParaRPr lang="es-ES" altLang="es-AR" sz="1800" b="1">
              <a:latin typeface="Arial Narrow" panose="020B0606020202030204" pitchFamily="34" charset="0"/>
            </a:endParaRPr>
          </a:p>
        </p:txBody>
      </p:sp>
      <p:grpSp>
        <p:nvGrpSpPr>
          <p:cNvPr id="30932" name="Group 192"/>
          <p:cNvGrpSpPr>
            <a:grpSpLocks/>
          </p:cNvGrpSpPr>
          <p:nvPr/>
        </p:nvGrpSpPr>
        <p:grpSpPr bwMode="auto">
          <a:xfrm>
            <a:off x="5868144" y="557857"/>
            <a:ext cx="2878138" cy="1079500"/>
            <a:chOff x="3742" y="754"/>
            <a:chExt cx="1813" cy="680"/>
          </a:xfrm>
        </p:grpSpPr>
        <p:sp>
          <p:nvSpPr>
            <p:cNvPr id="47297" name="AutoShape 193"/>
            <p:cNvSpPr>
              <a:spLocks noChangeArrowheads="1"/>
            </p:cNvSpPr>
            <p:nvPr/>
          </p:nvSpPr>
          <p:spPr bwMode="auto">
            <a:xfrm>
              <a:off x="3742" y="754"/>
              <a:ext cx="363" cy="68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47298" name="AutoShape 194"/>
            <p:cNvSpPr>
              <a:spLocks noChangeArrowheads="1"/>
            </p:cNvSpPr>
            <p:nvPr/>
          </p:nvSpPr>
          <p:spPr bwMode="auto">
            <a:xfrm>
              <a:off x="4105" y="754"/>
              <a:ext cx="318" cy="68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47299" name="AutoShape 195"/>
            <p:cNvSpPr>
              <a:spLocks noChangeArrowheads="1"/>
            </p:cNvSpPr>
            <p:nvPr/>
          </p:nvSpPr>
          <p:spPr bwMode="auto">
            <a:xfrm>
              <a:off x="4468" y="754"/>
              <a:ext cx="363" cy="68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47300" name="AutoShape 196"/>
            <p:cNvSpPr>
              <a:spLocks noChangeArrowheads="1"/>
            </p:cNvSpPr>
            <p:nvPr/>
          </p:nvSpPr>
          <p:spPr bwMode="auto">
            <a:xfrm>
              <a:off x="4830" y="754"/>
              <a:ext cx="362" cy="68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47301" name="Text Box 197"/>
            <p:cNvSpPr txBox="1">
              <a:spLocks noChangeArrowheads="1"/>
            </p:cNvSpPr>
            <p:nvPr/>
          </p:nvSpPr>
          <p:spPr bwMode="auto">
            <a:xfrm rot="16200000">
              <a:off x="3610" y="974"/>
              <a:ext cx="6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ES_tradnl" sz="9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Investigación </a:t>
              </a:r>
            </a:p>
            <a:p>
              <a:pPr eaLnBrk="1" hangingPunct="1">
                <a:defRPr/>
              </a:pPr>
              <a:r>
                <a:rPr lang="es-ES_tradnl" sz="9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 Desarrollo.</a:t>
              </a:r>
              <a:endParaRPr lang="es-ES" sz="9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7302" name="Text Box 198"/>
            <p:cNvSpPr txBox="1">
              <a:spLocks noChangeArrowheads="1"/>
            </p:cNvSpPr>
            <p:nvPr/>
          </p:nvSpPr>
          <p:spPr bwMode="auto">
            <a:xfrm rot="16200000">
              <a:off x="3937" y="971"/>
              <a:ext cx="6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ES_tradnl" sz="9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Comunicación </a:t>
              </a:r>
            </a:p>
            <a:p>
              <a:pPr eaLnBrk="1" hangingPunct="1">
                <a:defRPr/>
              </a:pPr>
              <a:r>
                <a:rPr lang="es-ES_tradnl" sz="9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 Marketing</a:t>
              </a:r>
              <a:endParaRPr lang="es-ES" sz="9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7303" name="Text Box 199"/>
            <p:cNvSpPr txBox="1">
              <a:spLocks noChangeArrowheads="1"/>
            </p:cNvSpPr>
            <p:nvPr/>
          </p:nvSpPr>
          <p:spPr bwMode="auto">
            <a:xfrm rot="16200000">
              <a:off x="4289" y="930"/>
              <a:ext cx="67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ES_tradnl" sz="9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Administración </a:t>
              </a:r>
            </a:p>
            <a:p>
              <a:pPr eaLnBrk="1" hangingPunct="1">
                <a:defRPr/>
              </a:pPr>
              <a:r>
                <a:rPr lang="es-ES_tradnl" sz="9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 Gestión de </a:t>
              </a:r>
            </a:p>
            <a:p>
              <a:pPr eaLnBrk="1" hangingPunct="1">
                <a:defRPr/>
              </a:pPr>
              <a:r>
                <a:rPr lang="es-ES_tradnl" sz="9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Personas. </a:t>
              </a:r>
              <a:endParaRPr lang="es-ES" sz="9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7304" name="Text Box 200"/>
            <p:cNvSpPr txBox="1">
              <a:spLocks noChangeArrowheads="1"/>
            </p:cNvSpPr>
            <p:nvPr/>
          </p:nvSpPr>
          <p:spPr bwMode="auto">
            <a:xfrm rot="16200000">
              <a:off x="5043" y="954"/>
              <a:ext cx="6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9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Integración a la Comunidad</a:t>
              </a:r>
              <a:endParaRPr lang="es-ES" sz="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05" name="AutoShape 201"/>
            <p:cNvSpPr>
              <a:spLocks noChangeArrowheads="1"/>
            </p:cNvSpPr>
            <p:nvPr/>
          </p:nvSpPr>
          <p:spPr bwMode="auto">
            <a:xfrm>
              <a:off x="5193" y="754"/>
              <a:ext cx="362" cy="68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47306" name="Text Box 202"/>
            <p:cNvSpPr txBox="1">
              <a:spLocks noChangeArrowheads="1"/>
            </p:cNvSpPr>
            <p:nvPr/>
          </p:nvSpPr>
          <p:spPr bwMode="auto">
            <a:xfrm rot="16200000">
              <a:off x="4709" y="911"/>
              <a:ext cx="63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ES_tradnl" sz="9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Metodología y </a:t>
              </a:r>
            </a:p>
            <a:p>
              <a:pPr eaLnBrk="1" hangingPunct="1">
                <a:defRPr/>
              </a:pPr>
              <a:r>
                <a:rPr lang="es-ES_tradnl" sz="9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Desarrollo </a:t>
              </a:r>
            </a:p>
            <a:p>
              <a:pPr eaLnBrk="1" hangingPunct="1">
                <a:defRPr/>
              </a:pPr>
              <a:r>
                <a:rPr lang="es-ES_tradnl" sz="9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Personal. </a:t>
              </a:r>
              <a:endParaRPr lang="es-ES" sz="9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0933" name="Rectángulo 30932"/>
          <p:cNvSpPr/>
          <p:nvPr/>
        </p:nvSpPr>
        <p:spPr>
          <a:xfrm>
            <a:off x="107504" y="44624"/>
            <a:ext cx="3818540" cy="2376264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204" name="Group 148"/>
          <p:cNvGrpSpPr>
            <a:grpSpLocks/>
          </p:cNvGrpSpPr>
          <p:nvPr/>
        </p:nvGrpSpPr>
        <p:grpSpPr bwMode="auto">
          <a:xfrm>
            <a:off x="5689129" y="2510482"/>
            <a:ext cx="827087" cy="2232025"/>
            <a:chOff x="4377" y="1616"/>
            <a:chExt cx="521" cy="1406"/>
          </a:xfrm>
        </p:grpSpPr>
        <p:sp>
          <p:nvSpPr>
            <p:cNvPr id="205" name="Rectangle 149"/>
            <p:cNvSpPr>
              <a:spLocks noChangeArrowheads="1"/>
            </p:cNvSpPr>
            <p:nvPr/>
          </p:nvSpPr>
          <p:spPr bwMode="auto">
            <a:xfrm>
              <a:off x="4377" y="1616"/>
              <a:ext cx="521" cy="140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206" name="Text Box 150"/>
            <p:cNvSpPr txBox="1">
              <a:spLocks noChangeArrowheads="1"/>
            </p:cNvSpPr>
            <p:nvPr/>
          </p:nvSpPr>
          <p:spPr bwMode="auto">
            <a:xfrm>
              <a:off x="4468" y="2251"/>
              <a:ext cx="34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Zona 3</a:t>
              </a:r>
              <a:endParaRPr lang="es-ES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207" name="Group 148"/>
          <p:cNvGrpSpPr>
            <a:grpSpLocks/>
          </p:cNvGrpSpPr>
          <p:nvPr/>
        </p:nvGrpSpPr>
        <p:grpSpPr bwMode="auto">
          <a:xfrm>
            <a:off x="6769249" y="2510482"/>
            <a:ext cx="827087" cy="2232025"/>
            <a:chOff x="4377" y="1616"/>
            <a:chExt cx="521" cy="1406"/>
          </a:xfrm>
        </p:grpSpPr>
        <p:sp>
          <p:nvSpPr>
            <p:cNvPr id="208" name="Rectangle 149"/>
            <p:cNvSpPr>
              <a:spLocks noChangeArrowheads="1"/>
            </p:cNvSpPr>
            <p:nvPr/>
          </p:nvSpPr>
          <p:spPr bwMode="auto">
            <a:xfrm>
              <a:off x="4377" y="1616"/>
              <a:ext cx="521" cy="140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>
              <a:outerShdw dist="254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  <a:ea typeface="+mn-ea"/>
              </a:endParaRPr>
            </a:p>
          </p:txBody>
        </p:sp>
        <p:sp>
          <p:nvSpPr>
            <p:cNvPr id="209" name="Text Box 150"/>
            <p:cNvSpPr txBox="1">
              <a:spLocks noChangeArrowheads="1"/>
            </p:cNvSpPr>
            <p:nvPr/>
          </p:nvSpPr>
          <p:spPr bwMode="auto">
            <a:xfrm>
              <a:off x="4468" y="2251"/>
              <a:ext cx="34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Zona 4</a:t>
              </a:r>
              <a:endParaRPr lang="es-ES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0942" name="CuadroTexto 30941"/>
          <p:cNvSpPr txBox="1"/>
          <p:nvPr/>
        </p:nvSpPr>
        <p:spPr>
          <a:xfrm>
            <a:off x="7653325" y="3429000"/>
            <a:ext cx="37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…</a:t>
            </a:r>
          </a:p>
        </p:txBody>
      </p:sp>
      <p:sp>
        <p:nvSpPr>
          <p:cNvPr id="214" name="CuadroTexto 213"/>
          <p:cNvSpPr txBox="1"/>
          <p:nvPr/>
        </p:nvSpPr>
        <p:spPr>
          <a:xfrm>
            <a:off x="7805725" y="4859868"/>
            <a:ext cx="37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…</a:t>
            </a:r>
          </a:p>
        </p:txBody>
      </p:sp>
      <p:sp>
        <p:nvSpPr>
          <p:cNvPr id="215" name="CuadroTexto 214"/>
          <p:cNvSpPr txBox="1"/>
          <p:nvPr/>
        </p:nvSpPr>
        <p:spPr>
          <a:xfrm>
            <a:off x="7048721" y="5445224"/>
            <a:ext cx="37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5335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99592" y="496752"/>
            <a:ext cx="698300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3000" dirty="0">
                <a:latin typeface="Tahoma" pitchFamily="34" charset="0"/>
              </a:rPr>
              <a:t>ROL DEL PRESIDENTE DE GRUPO CREA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02797" y="1589088"/>
            <a:ext cx="621804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2800" b="1" dirty="0">
                <a:solidFill>
                  <a:srgbClr val="FF0000"/>
                </a:solidFill>
              </a:rPr>
              <a:t>En el Grupo 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es-ES_tradnl" sz="2800" dirty="0"/>
              <a:t> Responsable institucional del grupo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es-ES_tradnl" sz="2800" dirty="0"/>
              <a:t> Conductor y animador del grupo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es-ES_tradnl" sz="2800" dirty="0"/>
              <a:t> Forma equipo con el Asesor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02797" y="3687313"/>
            <a:ext cx="6781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2800" b="1" dirty="0">
                <a:solidFill>
                  <a:srgbClr val="008000"/>
                </a:solidFill>
              </a:rPr>
              <a:t>En la Región 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es-ES_tradnl" sz="2800" dirty="0"/>
              <a:t> Responsable de definir el rumbo (política) zonal (Mesa de Presidentes).</a:t>
            </a:r>
          </a:p>
        </p:txBody>
      </p:sp>
    </p:spTree>
    <p:extLst>
      <p:ext uri="{BB962C8B-B14F-4D97-AF65-F5344CB8AC3E}">
        <p14:creationId xmlns:p14="http://schemas.microsoft.com/office/powerpoint/2010/main" val="4394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00113" y="536575"/>
            <a:ext cx="39100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4800" dirty="0">
                <a:solidFill>
                  <a:srgbClr val="FF0000"/>
                </a:solidFill>
                <a:latin typeface="Tahoma" pitchFamily="34" charset="0"/>
              </a:rPr>
              <a:t>EN EL GRUPO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8175" y="1604963"/>
            <a:ext cx="56220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ebdings" pitchFamily="18" charset="2"/>
              <a:buBlip>
                <a:blip r:embed="rId3"/>
              </a:buBlip>
            </a:pPr>
            <a:r>
              <a:rPr lang="es-ES_tradnl" sz="2400" dirty="0"/>
              <a:t> Ayuda al grupo a determinar objetivos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08175" y="2519363"/>
            <a:ext cx="63168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ebdings" pitchFamily="18" charset="2"/>
              <a:buBlip>
                <a:blip r:embed="rId3"/>
              </a:buBlip>
            </a:pPr>
            <a:r>
              <a:rPr lang="es-ES_tradnl" sz="2400" dirty="0"/>
              <a:t> Organiza los medios para cumplir objetivos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08175" y="3433763"/>
            <a:ext cx="4789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ebdings" pitchFamily="18" charset="2"/>
              <a:buBlip>
                <a:blip r:embed="rId3"/>
              </a:buBlip>
            </a:pPr>
            <a:r>
              <a:rPr lang="es-ES_tradnl" sz="2400" dirty="0"/>
              <a:t>  Busca la participación de todos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908175" y="4271963"/>
            <a:ext cx="6675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ebdings" pitchFamily="18" charset="2"/>
              <a:buBlip>
                <a:blip r:embed="rId3"/>
              </a:buBlip>
            </a:pPr>
            <a:r>
              <a:rPr lang="es-ES_tradnl" sz="2400" dirty="0"/>
              <a:t> Colabora en el armado de la reunión mensual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908175" y="5262563"/>
            <a:ext cx="62640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ebdings" pitchFamily="18" charset="2"/>
              <a:buBlip>
                <a:blip r:embed="rId3"/>
              </a:buBlip>
            </a:pPr>
            <a:r>
              <a:rPr lang="es-ES_tradnl" sz="2400" dirty="0"/>
              <a:t> Nexo entre el Grupo, la Región y AACREA</a:t>
            </a:r>
          </a:p>
        </p:txBody>
      </p:sp>
    </p:spTree>
    <p:extLst>
      <p:ext uri="{BB962C8B-B14F-4D97-AF65-F5344CB8AC3E}">
        <p14:creationId xmlns:p14="http://schemas.microsoft.com/office/powerpoint/2010/main" val="294269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76375" y="684213"/>
            <a:ext cx="4171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4800" dirty="0">
                <a:solidFill>
                  <a:srgbClr val="008000"/>
                </a:solidFill>
                <a:latin typeface="Tahoma" pitchFamily="34" charset="0"/>
              </a:rPr>
              <a:t>EN LA REGION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58888" y="1641475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Bookshelf Symbol 3" pitchFamily="18" charset="2"/>
              <a:buBlip>
                <a:blip r:embed="rId3"/>
              </a:buBlip>
            </a:pPr>
            <a:r>
              <a:rPr lang="es-ES_tradnl" sz="2800" dirty="0">
                <a:latin typeface="Tahoma" pitchFamily="34" charset="0"/>
              </a:rPr>
              <a:t>   Es Nexo de comunicación entre su Grupo y 	la Región.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58888" y="2768600"/>
            <a:ext cx="693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Bookshelf Symbol 3" pitchFamily="18" charset="2"/>
              <a:buBlip>
                <a:blip r:embed="rId3"/>
              </a:buBlip>
            </a:pPr>
            <a:r>
              <a:rPr lang="es-ES_tradnl" sz="3200" dirty="0">
                <a:latin typeface="Tahoma" pitchFamily="34" charset="0"/>
              </a:rPr>
              <a:t>  </a:t>
            </a:r>
            <a:r>
              <a:rPr lang="es-ES_tradnl" sz="2800" dirty="0">
                <a:latin typeface="Tahoma" pitchFamily="34" charset="0"/>
              </a:rPr>
              <a:t>Decide con los otros Presidentes sobre 	la marcha de la Región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58888" y="4048125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Bookshelf Symbol 3" pitchFamily="18" charset="2"/>
              <a:buBlip>
                <a:blip r:embed="rId3"/>
              </a:buBlip>
            </a:pPr>
            <a:r>
              <a:rPr lang="es-ES_tradnl" sz="2800" dirty="0">
                <a:latin typeface="Tahoma" pitchFamily="34" charset="0"/>
              </a:rPr>
              <a:t>  Participa del armado del Plan de Trabajo 	Regional y en su seguimiento</a:t>
            </a:r>
          </a:p>
        </p:txBody>
      </p:sp>
    </p:spTree>
    <p:extLst>
      <p:ext uri="{BB962C8B-B14F-4D97-AF65-F5344CB8AC3E}">
        <p14:creationId xmlns:p14="http://schemas.microsoft.com/office/powerpoint/2010/main" val="4165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1386</Words>
  <Application>Microsoft Office PowerPoint</Application>
  <PresentationFormat>Presentación en pantalla (4:3)</PresentationFormat>
  <Paragraphs>257</Paragraphs>
  <Slides>43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5" baseType="lpstr">
      <vt:lpstr>MS PGothic</vt:lpstr>
      <vt:lpstr>Arial</vt:lpstr>
      <vt:lpstr>Arial Narrow</vt:lpstr>
      <vt:lpstr>Bookshelf Symbol 3</vt:lpstr>
      <vt:lpstr>Calibri</vt:lpstr>
      <vt:lpstr>Comic Sans MS</vt:lpstr>
      <vt:lpstr>Tahoma</vt:lpstr>
      <vt:lpstr>Times</vt:lpstr>
      <vt:lpstr>Times New Roman</vt:lpstr>
      <vt:lpstr>Verdana</vt:lpstr>
      <vt:lpstr>Webdings</vt:lpstr>
      <vt:lpstr>Tema de Office</vt:lpstr>
      <vt:lpstr>Taller de Planeamiento Estratégico Región Sur de Santa Fe</vt:lpstr>
      <vt:lpstr>Necesidades &amp; Expectativas</vt:lpstr>
      <vt:lpstr>Presentación de PowerPoint</vt:lpstr>
      <vt:lpstr>Objetivos del Taller</vt:lpstr>
      <vt:lpstr>¿Cómo lo vamos a hacer?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 Estratégico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VISION</vt:lpstr>
      <vt:lpstr>Atributos necesarios para una visión poderosa y compartida</vt:lpstr>
      <vt:lpstr>1er Trabajo en Grupos Definición de Visión ¿2020? SSF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 Torrent</dc:creator>
  <cp:lastModifiedBy>Marcelo Torrent</cp:lastModifiedBy>
  <cp:revision>122</cp:revision>
  <dcterms:created xsi:type="dcterms:W3CDTF">2012-02-29T17:51:43Z</dcterms:created>
  <dcterms:modified xsi:type="dcterms:W3CDTF">2017-02-24T14:39:19Z</dcterms:modified>
</cp:coreProperties>
</file>