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9" r:id="rId1"/>
  </p:sldMasterIdLst>
  <p:notesMasterIdLst>
    <p:notesMasterId r:id="rId23"/>
  </p:notesMasterIdLst>
  <p:sldIdLst>
    <p:sldId id="279" r:id="rId2"/>
    <p:sldId id="283" r:id="rId3"/>
    <p:sldId id="264" r:id="rId4"/>
    <p:sldId id="265" r:id="rId5"/>
    <p:sldId id="266" r:id="rId6"/>
    <p:sldId id="267" r:id="rId7"/>
    <p:sldId id="284" r:id="rId8"/>
    <p:sldId id="261" r:id="rId9"/>
    <p:sldId id="262" r:id="rId10"/>
    <p:sldId id="268" r:id="rId11"/>
    <p:sldId id="280" r:id="rId12"/>
    <p:sldId id="271" r:id="rId13"/>
    <p:sldId id="278" r:id="rId14"/>
    <p:sldId id="272" r:id="rId15"/>
    <p:sldId id="281" r:id="rId16"/>
    <p:sldId id="282" r:id="rId17"/>
    <p:sldId id="270" r:id="rId18"/>
    <p:sldId id="274" r:id="rId19"/>
    <p:sldId id="276" r:id="rId20"/>
    <p:sldId id="269"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FB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7068" autoAdjust="0"/>
  </p:normalViewPr>
  <p:slideViewPr>
    <p:cSldViewPr snapToGrid="0">
      <p:cViewPr varScale="1">
        <p:scale>
          <a:sx n="90" d="100"/>
          <a:sy n="90" d="100"/>
        </p:scale>
        <p:origin x="133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Narrow" panose="020B0606020202030204" pitchFamily="34" charset="0"/>
                <a:ea typeface="+mn-ea"/>
                <a:cs typeface="+mn-cs"/>
              </a:defRPr>
            </a:pPr>
            <a:r>
              <a:rPr lang="en-US" sz="1800" dirty="0"/>
              <a:t>Growth in total food consumption by </a:t>
            </a:r>
            <a:r>
              <a:rPr lang="en-US" sz="1800" dirty="0" smtClean="0"/>
              <a:t>2050</a:t>
            </a:r>
            <a:r>
              <a:rPr lang="en-US" sz="1800" dirty="0"/>
              <a:t>, relative to 2015</a:t>
            </a:r>
          </a:p>
        </c:rich>
      </c:tx>
      <c:layout>
        <c:manualLayout>
          <c:xMode val="edge"/>
          <c:yMode val="edge"/>
          <c:x val="1.8929208141435097E-3"/>
          <c:y val="1.3341057227246253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9.6208980888239329E-2"/>
          <c:y val="0.12739439027760979"/>
          <c:w val="0.88768644474401792"/>
          <c:h val="0.74671756222652585"/>
        </c:manualLayout>
      </c:layout>
      <c:barChart>
        <c:barDir val="col"/>
        <c:grouping val="stacked"/>
        <c:varyColors val="0"/>
        <c:ser>
          <c:idx val="0"/>
          <c:order val="0"/>
          <c:tx>
            <c:v>In 2015</c:v>
          </c:tx>
          <c:spPr>
            <a:solidFill>
              <a:schemeClr val="accent1"/>
            </a:solidFill>
            <a:ln>
              <a:noFill/>
            </a:ln>
            <a:effectLst/>
          </c:spPr>
          <c:invertIfNegative val="0"/>
          <c:cat>
            <c:strRef>
              <c:f>'Food Demand - Table'!$P$71:$T$71</c:f>
              <c:strCache>
                <c:ptCount val="5"/>
                <c:pt idx="0">
                  <c:v>Sub-Saharan Africa</c:v>
                </c:pt>
                <c:pt idx="1">
                  <c:v>MENA</c:v>
                </c:pt>
                <c:pt idx="2">
                  <c:v>LAC</c:v>
                </c:pt>
                <c:pt idx="3">
                  <c:v>South Asia</c:v>
                </c:pt>
                <c:pt idx="4">
                  <c:v>EAP</c:v>
                </c:pt>
              </c:strCache>
            </c:strRef>
          </c:cat>
          <c:val>
            <c:numRef>
              <c:f>'Food Demand - Table'!$P$72:$T$72</c:f>
              <c:numCache>
                <c:formatCode>#,##0.0</c:formatCode>
                <c:ptCount val="5"/>
                <c:pt idx="0">
                  <c:v>2.2277775000000002</c:v>
                </c:pt>
                <c:pt idx="1">
                  <c:v>1.538775</c:v>
                </c:pt>
                <c:pt idx="2">
                  <c:v>1.81467</c:v>
                </c:pt>
                <c:pt idx="3">
                  <c:v>4.3134487500000001</c:v>
                </c:pt>
                <c:pt idx="4">
                  <c:v>6.1936799999999996</c:v>
                </c:pt>
              </c:numCache>
            </c:numRef>
          </c:val>
        </c:ser>
        <c:ser>
          <c:idx val="1"/>
          <c:order val="1"/>
          <c:tx>
            <c:v>Additional by 2050</c:v>
          </c:tx>
          <c:spPr>
            <a:solidFill>
              <a:schemeClr val="accent2"/>
            </a:solidFill>
            <a:ln>
              <a:noFill/>
            </a:ln>
            <a:effectLst/>
          </c:spPr>
          <c:invertIfNegative val="0"/>
          <c:cat>
            <c:strRef>
              <c:f>'Food Demand - Table'!$P$71:$T$71</c:f>
              <c:strCache>
                <c:ptCount val="5"/>
                <c:pt idx="0">
                  <c:v>Sub-Saharan Africa</c:v>
                </c:pt>
                <c:pt idx="1">
                  <c:v>MENA</c:v>
                </c:pt>
                <c:pt idx="2">
                  <c:v>LAC</c:v>
                </c:pt>
                <c:pt idx="3">
                  <c:v>South Asia</c:v>
                </c:pt>
                <c:pt idx="4">
                  <c:v>EAP</c:v>
                </c:pt>
              </c:strCache>
            </c:strRef>
          </c:cat>
          <c:val>
            <c:numRef>
              <c:f>'Food Demand - Table'!$P$73:$T$73</c:f>
              <c:numCache>
                <c:formatCode>#,##0.0</c:formatCode>
                <c:ptCount val="5"/>
                <c:pt idx="0">
                  <c:v>3.4549824999999998</c:v>
                </c:pt>
                <c:pt idx="1">
                  <c:v>0.78442500000000004</c:v>
                </c:pt>
                <c:pt idx="2">
                  <c:v>0.49253000000000002</c:v>
                </c:pt>
                <c:pt idx="3">
                  <c:v>2.0089912499999998</c:v>
                </c:pt>
                <c:pt idx="4">
                  <c:v>1.06742</c:v>
                </c:pt>
              </c:numCache>
            </c:numRef>
          </c:val>
        </c:ser>
        <c:dLbls>
          <c:showLegendKey val="0"/>
          <c:showVal val="0"/>
          <c:showCatName val="0"/>
          <c:showSerName val="0"/>
          <c:showPercent val="0"/>
          <c:showBubbleSize val="0"/>
        </c:dLbls>
        <c:gapWidth val="43"/>
        <c:overlap val="100"/>
        <c:axId val="435834784"/>
        <c:axId val="435835176"/>
      </c:barChart>
      <c:catAx>
        <c:axId val="435834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435835176"/>
        <c:crosses val="autoZero"/>
        <c:auto val="1"/>
        <c:lblAlgn val="ctr"/>
        <c:lblOffset val="100"/>
        <c:noMultiLvlLbl val="0"/>
      </c:catAx>
      <c:valAx>
        <c:axId val="435835176"/>
        <c:scaling>
          <c:orientation val="minMax"/>
          <c:max val="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Arial Narrow" panose="020B0606020202030204" pitchFamily="34" charset="0"/>
                    <a:ea typeface="+mn-ea"/>
                    <a:cs typeface="+mn-cs"/>
                  </a:defRPr>
                </a:pPr>
                <a:r>
                  <a:rPr lang="en-US"/>
                  <a:t>kcal/day (Trillions)</a:t>
                </a:r>
              </a:p>
            </c:rich>
          </c:tx>
          <c:layout>
            <c:manualLayout>
              <c:xMode val="edge"/>
              <c:yMode val="edge"/>
              <c:x val="1.8432417389989155E-2"/>
              <c:y val="0.35412797474903485"/>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435834784"/>
        <c:crosses val="autoZero"/>
        <c:crossBetween val="between"/>
      </c:valAx>
      <c:spPr>
        <a:noFill/>
        <a:ln>
          <a:noFill/>
        </a:ln>
        <a:effectLst/>
      </c:spPr>
    </c:plotArea>
    <c:legend>
      <c:legendPos val="b"/>
      <c:layout>
        <c:manualLayout>
          <c:xMode val="edge"/>
          <c:yMode val="edge"/>
          <c:x val="8.9730722755313991E-2"/>
          <c:y val="0.12229585604000696"/>
          <c:w val="0.31104838358260262"/>
          <c:h val="4.8298795036756527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2000">
          <a:latin typeface="Arial Narrow" panose="020B0606020202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Arial Narrow" panose="020B0606020202030204" pitchFamily="34" charset="0"/>
                <a:ea typeface="+mn-ea"/>
                <a:cs typeface="+mn-cs"/>
              </a:defRPr>
            </a:pPr>
            <a:r>
              <a:rPr lang="en-US"/>
              <a:t>Prevalence rate (%)</a:t>
            </a:r>
          </a:p>
        </c:rich>
      </c:tx>
      <c:layout>
        <c:manualLayout>
          <c:xMode val="edge"/>
          <c:yMode val="edge"/>
          <c:x val="1.3912938149978965E-2"/>
          <c:y val="1.6149277820508724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6.1842753401664639E-2"/>
          <c:y val="0.12926737972852131"/>
          <c:w val="0.92204151790091771"/>
          <c:h val="0.73171432447463247"/>
        </c:manualLayout>
      </c:layout>
      <c:lineChart>
        <c:grouping val="standard"/>
        <c:varyColors val="0"/>
        <c:ser>
          <c:idx val="0"/>
          <c:order val="0"/>
          <c:tx>
            <c:strRef>
              <c:f>Sheet1!$C$2</c:f>
              <c:strCache>
                <c:ptCount val="1"/>
                <c:pt idx="0">
                  <c:v>Obesity</c:v>
                </c:pt>
              </c:strCache>
            </c:strRef>
          </c:tx>
          <c:spPr>
            <a:ln w="28575" cap="rnd">
              <a:solidFill>
                <a:schemeClr val="accent1">
                  <a:lumMod val="75000"/>
                </a:schemeClr>
              </a:solidFill>
              <a:round/>
            </a:ln>
            <a:effectLst/>
          </c:spPr>
          <c:marker>
            <c:symbol val="none"/>
          </c:marker>
          <c:cat>
            <c:numRef>
              <c:f>Sheet1!$B$3:$B$14</c:f>
              <c:numCache>
                <c:formatCode>General</c:formatCode>
                <c:ptCount val="12"/>
                <c:pt idx="0">
                  <c:v>1995</c:v>
                </c:pt>
                <c:pt idx="1">
                  <c:v>2000</c:v>
                </c:pt>
                <c:pt idx="2">
                  <c:v>2005</c:v>
                </c:pt>
                <c:pt idx="3">
                  <c:v>2010</c:v>
                </c:pt>
                <c:pt idx="4">
                  <c:v>2015</c:v>
                </c:pt>
                <c:pt idx="5">
                  <c:v>2020</c:v>
                </c:pt>
                <c:pt idx="6">
                  <c:v>2025</c:v>
                </c:pt>
                <c:pt idx="7">
                  <c:v>2030</c:v>
                </c:pt>
                <c:pt idx="8">
                  <c:v>2035</c:v>
                </c:pt>
                <c:pt idx="9">
                  <c:v>2040</c:v>
                </c:pt>
                <c:pt idx="10">
                  <c:v>2045</c:v>
                </c:pt>
                <c:pt idx="11">
                  <c:v>2050</c:v>
                </c:pt>
              </c:numCache>
            </c:numRef>
          </c:cat>
          <c:val>
            <c:numRef>
              <c:f>Sheet1!$C$3:$C$14</c:f>
              <c:numCache>
                <c:formatCode>General</c:formatCode>
                <c:ptCount val="12"/>
                <c:pt idx="2">
                  <c:v>9.8000000000000007</c:v>
                </c:pt>
                <c:pt idx="3">
                  <c:v>11.5</c:v>
                </c:pt>
                <c:pt idx="4">
                  <c:v>12.9</c:v>
                </c:pt>
              </c:numCache>
            </c:numRef>
          </c:val>
          <c:smooth val="0"/>
        </c:ser>
        <c:ser>
          <c:idx val="1"/>
          <c:order val="1"/>
          <c:tx>
            <c:strRef>
              <c:f>Sheet1!$D$2</c:f>
              <c:strCache>
                <c:ptCount val="1"/>
              </c:strCache>
            </c:strRef>
          </c:tx>
          <c:spPr>
            <a:ln w="28575" cap="rnd">
              <a:solidFill>
                <a:schemeClr val="accent1"/>
              </a:solidFill>
              <a:prstDash val="sysDash"/>
              <a:round/>
            </a:ln>
            <a:effectLst/>
          </c:spPr>
          <c:marker>
            <c:symbol val="none"/>
          </c:marker>
          <c:cat>
            <c:numRef>
              <c:f>Sheet1!$B$3:$B$14</c:f>
              <c:numCache>
                <c:formatCode>General</c:formatCode>
                <c:ptCount val="12"/>
                <c:pt idx="0">
                  <c:v>1995</c:v>
                </c:pt>
                <c:pt idx="1">
                  <c:v>2000</c:v>
                </c:pt>
                <c:pt idx="2">
                  <c:v>2005</c:v>
                </c:pt>
                <c:pt idx="3">
                  <c:v>2010</c:v>
                </c:pt>
                <c:pt idx="4">
                  <c:v>2015</c:v>
                </c:pt>
                <c:pt idx="5">
                  <c:v>2020</c:v>
                </c:pt>
                <c:pt idx="6">
                  <c:v>2025</c:v>
                </c:pt>
                <c:pt idx="7">
                  <c:v>2030</c:v>
                </c:pt>
                <c:pt idx="8">
                  <c:v>2035</c:v>
                </c:pt>
                <c:pt idx="9">
                  <c:v>2040</c:v>
                </c:pt>
                <c:pt idx="10">
                  <c:v>2045</c:v>
                </c:pt>
                <c:pt idx="11">
                  <c:v>2050</c:v>
                </c:pt>
              </c:numCache>
            </c:numRef>
          </c:cat>
          <c:val>
            <c:numRef>
              <c:f>Sheet1!$D$3:$D$14</c:f>
              <c:numCache>
                <c:formatCode>General</c:formatCode>
                <c:ptCount val="12"/>
                <c:pt idx="4">
                  <c:v>12.9</c:v>
                </c:pt>
                <c:pt idx="5">
                  <c:v>14.3</c:v>
                </c:pt>
                <c:pt idx="6">
                  <c:v>15.700000000000001</c:v>
                </c:pt>
                <c:pt idx="7">
                  <c:v>17.100000000000001</c:v>
                </c:pt>
                <c:pt idx="8">
                  <c:v>18.5</c:v>
                </c:pt>
                <c:pt idx="9">
                  <c:v>19.899999999999999</c:v>
                </c:pt>
                <c:pt idx="10">
                  <c:v>21.299999999999997</c:v>
                </c:pt>
                <c:pt idx="11">
                  <c:v>22.699999999999996</c:v>
                </c:pt>
              </c:numCache>
            </c:numRef>
          </c:val>
          <c:smooth val="0"/>
        </c:ser>
        <c:ser>
          <c:idx val="2"/>
          <c:order val="2"/>
          <c:tx>
            <c:strRef>
              <c:f>Sheet1!$E$2</c:f>
              <c:strCache>
                <c:ptCount val="1"/>
                <c:pt idx="0">
                  <c:v>Stunting &lt; 5 yrs of age</c:v>
                </c:pt>
              </c:strCache>
            </c:strRef>
          </c:tx>
          <c:spPr>
            <a:ln w="28575" cap="rnd">
              <a:solidFill>
                <a:schemeClr val="accent2"/>
              </a:solidFill>
              <a:round/>
            </a:ln>
            <a:effectLst/>
          </c:spPr>
          <c:marker>
            <c:symbol val="none"/>
          </c:marker>
          <c:cat>
            <c:numRef>
              <c:f>Sheet1!$B$3:$B$14</c:f>
              <c:numCache>
                <c:formatCode>General</c:formatCode>
                <c:ptCount val="12"/>
                <c:pt idx="0">
                  <c:v>1995</c:v>
                </c:pt>
                <c:pt idx="1">
                  <c:v>2000</c:v>
                </c:pt>
                <c:pt idx="2">
                  <c:v>2005</c:v>
                </c:pt>
                <c:pt idx="3">
                  <c:v>2010</c:v>
                </c:pt>
                <c:pt idx="4">
                  <c:v>2015</c:v>
                </c:pt>
                <c:pt idx="5">
                  <c:v>2020</c:v>
                </c:pt>
                <c:pt idx="6">
                  <c:v>2025</c:v>
                </c:pt>
                <c:pt idx="7">
                  <c:v>2030</c:v>
                </c:pt>
                <c:pt idx="8">
                  <c:v>2035</c:v>
                </c:pt>
                <c:pt idx="9">
                  <c:v>2040</c:v>
                </c:pt>
                <c:pt idx="10">
                  <c:v>2045</c:v>
                </c:pt>
                <c:pt idx="11">
                  <c:v>2050</c:v>
                </c:pt>
              </c:numCache>
            </c:numRef>
          </c:cat>
          <c:val>
            <c:numRef>
              <c:f>Sheet1!$E$3:$E$14</c:f>
              <c:numCache>
                <c:formatCode>0.0</c:formatCode>
                <c:ptCount val="12"/>
                <c:pt idx="0">
                  <c:v>35.700000000000003</c:v>
                </c:pt>
                <c:pt idx="1">
                  <c:v>32.700000000000003</c:v>
                </c:pt>
                <c:pt idx="2">
                  <c:v>29.4</c:v>
                </c:pt>
                <c:pt idx="3">
                  <c:v>26.2</c:v>
                </c:pt>
                <c:pt idx="4">
                  <c:v>23.8</c:v>
                </c:pt>
              </c:numCache>
            </c:numRef>
          </c:val>
          <c:smooth val="0"/>
        </c:ser>
        <c:ser>
          <c:idx val="3"/>
          <c:order val="3"/>
          <c:tx>
            <c:strRef>
              <c:f>Sheet1!$F$2</c:f>
              <c:strCache>
                <c:ptCount val="1"/>
              </c:strCache>
            </c:strRef>
          </c:tx>
          <c:spPr>
            <a:ln w="28575" cap="rnd">
              <a:solidFill>
                <a:schemeClr val="accent2"/>
              </a:solidFill>
              <a:prstDash val="sysDash"/>
              <a:round/>
            </a:ln>
            <a:effectLst/>
          </c:spPr>
          <c:marker>
            <c:symbol val="none"/>
          </c:marker>
          <c:cat>
            <c:numRef>
              <c:f>Sheet1!$B$3:$B$14</c:f>
              <c:numCache>
                <c:formatCode>General</c:formatCode>
                <c:ptCount val="12"/>
                <c:pt idx="0">
                  <c:v>1995</c:v>
                </c:pt>
                <c:pt idx="1">
                  <c:v>2000</c:v>
                </c:pt>
                <c:pt idx="2">
                  <c:v>2005</c:v>
                </c:pt>
                <c:pt idx="3">
                  <c:v>2010</c:v>
                </c:pt>
                <c:pt idx="4">
                  <c:v>2015</c:v>
                </c:pt>
                <c:pt idx="5">
                  <c:v>2020</c:v>
                </c:pt>
                <c:pt idx="6">
                  <c:v>2025</c:v>
                </c:pt>
                <c:pt idx="7">
                  <c:v>2030</c:v>
                </c:pt>
                <c:pt idx="8">
                  <c:v>2035</c:v>
                </c:pt>
                <c:pt idx="9">
                  <c:v>2040</c:v>
                </c:pt>
                <c:pt idx="10">
                  <c:v>2045</c:v>
                </c:pt>
                <c:pt idx="11">
                  <c:v>2050</c:v>
                </c:pt>
              </c:numCache>
            </c:numRef>
          </c:cat>
          <c:val>
            <c:numRef>
              <c:f>Sheet1!$F$3:$F$14</c:f>
              <c:numCache>
                <c:formatCode>General</c:formatCode>
                <c:ptCount val="12"/>
                <c:pt idx="4" formatCode="0.0">
                  <c:v>23.8</c:v>
                </c:pt>
                <c:pt idx="5" formatCode="0.0">
                  <c:v>20.47</c:v>
                </c:pt>
                <c:pt idx="6" formatCode="0.0">
                  <c:v>17.440000000000001</c:v>
                </c:pt>
                <c:pt idx="7" formatCode="0.0">
                  <c:v>14.41</c:v>
                </c:pt>
                <c:pt idx="8" formatCode="0.0">
                  <c:v>11.379999999999999</c:v>
                </c:pt>
                <c:pt idx="9" formatCode="0.0">
                  <c:v>8.3500000000000014</c:v>
                </c:pt>
                <c:pt idx="10" formatCode="0.0">
                  <c:v>5.32</c:v>
                </c:pt>
                <c:pt idx="11" formatCode="0.0">
                  <c:v>2.2899999999999991</c:v>
                </c:pt>
              </c:numCache>
            </c:numRef>
          </c:val>
          <c:smooth val="0"/>
        </c:ser>
        <c:ser>
          <c:idx val="4"/>
          <c:order val="4"/>
          <c:tx>
            <c:strRef>
              <c:f>Sheet1!$G$2</c:f>
              <c:strCache>
                <c:ptCount val="1"/>
                <c:pt idx="0">
                  <c:v>Undernurishment</c:v>
                </c:pt>
              </c:strCache>
            </c:strRef>
          </c:tx>
          <c:spPr>
            <a:ln w="28575" cap="rnd">
              <a:solidFill>
                <a:schemeClr val="bg2">
                  <a:lumMod val="50000"/>
                </a:schemeClr>
              </a:solidFill>
              <a:round/>
            </a:ln>
            <a:effectLst/>
          </c:spPr>
          <c:marker>
            <c:symbol val="none"/>
          </c:marker>
          <c:cat>
            <c:numRef>
              <c:f>Sheet1!$B$3:$B$14</c:f>
              <c:numCache>
                <c:formatCode>General</c:formatCode>
                <c:ptCount val="12"/>
                <c:pt idx="0">
                  <c:v>1995</c:v>
                </c:pt>
                <c:pt idx="1">
                  <c:v>2000</c:v>
                </c:pt>
                <c:pt idx="2">
                  <c:v>2005</c:v>
                </c:pt>
                <c:pt idx="3">
                  <c:v>2010</c:v>
                </c:pt>
                <c:pt idx="4">
                  <c:v>2015</c:v>
                </c:pt>
                <c:pt idx="5">
                  <c:v>2020</c:v>
                </c:pt>
                <c:pt idx="6">
                  <c:v>2025</c:v>
                </c:pt>
                <c:pt idx="7">
                  <c:v>2030</c:v>
                </c:pt>
                <c:pt idx="8">
                  <c:v>2035</c:v>
                </c:pt>
                <c:pt idx="9">
                  <c:v>2040</c:v>
                </c:pt>
                <c:pt idx="10">
                  <c:v>2045</c:v>
                </c:pt>
                <c:pt idx="11">
                  <c:v>2050</c:v>
                </c:pt>
              </c:numCache>
            </c:numRef>
          </c:cat>
          <c:val>
            <c:numRef>
              <c:f>Sheet1!$G$3:$G$14</c:f>
              <c:numCache>
                <c:formatCode>0.0</c:formatCode>
                <c:ptCount val="12"/>
                <c:pt idx="0">
                  <c:v>17.2</c:v>
                </c:pt>
                <c:pt idx="1">
                  <c:v>15</c:v>
                </c:pt>
                <c:pt idx="2">
                  <c:v>14.7</c:v>
                </c:pt>
                <c:pt idx="3">
                  <c:v>12.1</c:v>
                </c:pt>
                <c:pt idx="4">
                  <c:v>11</c:v>
                </c:pt>
              </c:numCache>
            </c:numRef>
          </c:val>
          <c:smooth val="0"/>
        </c:ser>
        <c:ser>
          <c:idx val="5"/>
          <c:order val="5"/>
          <c:tx>
            <c:strRef>
              <c:f>Sheet1!$H$2</c:f>
              <c:strCache>
                <c:ptCount val="1"/>
              </c:strCache>
            </c:strRef>
          </c:tx>
          <c:spPr>
            <a:ln w="28575" cap="rnd">
              <a:solidFill>
                <a:schemeClr val="bg2">
                  <a:lumMod val="50000"/>
                </a:schemeClr>
              </a:solidFill>
              <a:prstDash val="sysDash"/>
              <a:round/>
            </a:ln>
            <a:effectLst/>
          </c:spPr>
          <c:marker>
            <c:symbol val="none"/>
          </c:marker>
          <c:cat>
            <c:numRef>
              <c:f>Sheet1!$B$3:$B$14</c:f>
              <c:numCache>
                <c:formatCode>General</c:formatCode>
                <c:ptCount val="12"/>
                <c:pt idx="0">
                  <c:v>1995</c:v>
                </c:pt>
                <c:pt idx="1">
                  <c:v>2000</c:v>
                </c:pt>
                <c:pt idx="2">
                  <c:v>2005</c:v>
                </c:pt>
                <c:pt idx="3">
                  <c:v>2010</c:v>
                </c:pt>
                <c:pt idx="4">
                  <c:v>2015</c:v>
                </c:pt>
                <c:pt idx="5">
                  <c:v>2020</c:v>
                </c:pt>
                <c:pt idx="6">
                  <c:v>2025</c:v>
                </c:pt>
                <c:pt idx="7">
                  <c:v>2030</c:v>
                </c:pt>
                <c:pt idx="8">
                  <c:v>2035</c:v>
                </c:pt>
                <c:pt idx="9">
                  <c:v>2040</c:v>
                </c:pt>
                <c:pt idx="10">
                  <c:v>2045</c:v>
                </c:pt>
                <c:pt idx="11">
                  <c:v>2050</c:v>
                </c:pt>
              </c:numCache>
            </c:numRef>
          </c:cat>
          <c:val>
            <c:numRef>
              <c:f>Sheet1!$H$3:$H$14</c:f>
              <c:numCache>
                <c:formatCode>General</c:formatCode>
                <c:ptCount val="12"/>
                <c:pt idx="4" formatCode="0.0">
                  <c:v>11</c:v>
                </c:pt>
                <c:pt idx="5">
                  <c:v>9.41</c:v>
                </c:pt>
                <c:pt idx="6">
                  <c:v>7.879999999999999</c:v>
                </c:pt>
                <c:pt idx="7">
                  <c:v>6.35</c:v>
                </c:pt>
                <c:pt idx="8">
                  <c:v>4.82</c:v>
                </c:pt>
                <c:pt idx="9">
                  <c:v>3.2899999999999991</c:v>
                </c:pt>
                <c:pt idx="10">
                  <c:v>1.759999999999998</c:v>
                </c:pt>
                <c:pt idx="11">
                  <c:v>0.23000000000000043</c:v>
                </c:pt>
              </c:numCache>
            </c:numRef>
          </c:val>
          <c:smooth val="0"/>
        </c:ser>
        <c:dLbls>
          <c:showLegendKey val="0"/>
          <c:showVal val="0"/>
          <c:showCatName val="0"/>
          <c:showSerName val="0"/>
          <c:showPercent val="0"/>
          <c:showBubbleSize val="0"/>
        </c:dLbls>
        <c:smooth val="0"/>
        <c:axId val="602416072"/>
        <c:axId val="602416464"/>
      </c:lineChart>
      <c:catAx>
        <c:axId val="602416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602416464"/>
        <c:crosses val="autoZero"/>
        <c:auto val="1"/>
        <c:lblAlgn val="ctr"/>
        <c:lblOffset val="100"/>
        <c:noMultiLvlLbl val="0"/>
      </c:catAx>
      <c:valAx>
        <c:axId val="6024164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602416072"/>
        <c:crosses val="autoZero"/>
        <c:crossBetween val="between"/>
      </c:valAx>
      <c:spPr>
        <a:noFill/>
        <a:ln>
          <a:noFill/>
        </a:ln>
        <a:effectLst/>
      </c:spPr>
    </c:plotArea>
    <c:legend>
      <c:legendPos val="b"/>
      <c:legendEntry>
        <c:idx val="1"/>
        <c:delete val="1"/>
      </c:legendEntry>
      <c:legendEntry>
        <c:idx val="3"/>
        <c:delete val="1"/>
      </c:legendEntry>
      <c:legendEntry>
        <c:idx val="5"/>
        <c:delete val="1"/>
      </c:legendEntry>
      <c:layout>
        <c:manualLayout>
          <c:xMode val="edge"/>
          <c:yMode val="edge"/>
          <c:x val="0.42397702037826401"/>
          <c:y val="0.13828439037191498"/>
          <c:w val="0.40550241966649553"/>
          <c:h val="0.1511473855257011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2000">
          <a:latin typeface="Arial Narrow" panose="020B0606020202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t>Projected increase in future</a:t>
            </a:r>
            <a:r>
              <a:rPr lang="en-US" sz="2000" b="1" baseline="0"/>
              <a:t> food demand in LCR</a:t>
            </a:r>
          </a:p>
          <a:p>
            <a:pPr>
              <a:defRPr sz="2000" b="1"/>
            </a:pPr>
            <a:r>
              <a:rPr lang="en-US" sz="2000" b="1" baseline="0"/>
              <a:t>2015-2030</a:t>
            </a:r>
            <a:endParaRPr lang="en-US" sz="2000" b="1"/>
          </a:p>
        </c:rich>
      </c:tx>
      <c:layout>
        <c:manualLayout>
          <c:xMode val="edge"/>
          <c:yMode val="edge"/>
          <c:x val="0.21391680751947889"/>
          <c:y val="9.2664240022270833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FFC000"/>
            </a:solidFill>
            <a:ln>
              <a:noFill/>
            </a:ln>
            <a:effectLst/>
          </c:spPr>
          <c:invertIfNegative val="0"/>
          <c:cat>
            <c:strRef>
              <c:f>Sheet1!$D$12:$D$19</c:f>
              <c:strCache>
                <c:ptCount val="8"/>
                <c:pt idx="0">
                  <c:v>Meat</c:v>
                </c:pt>
                <c:pt idx="1">
                  <c:v>Milk &amp; dairy</c:v>
                </c:pt>
                <c:pt idx="2">
                  <c:v>Vegetable oils, oilseeds &amp; products</c:v>
                </c:pt>
                <c:pt idx="3">
                  <c:v>Other foods</c:v>
                </c:pt>
                <c:pt idx="4">
                  <c:v>Cereals</c:v>
                </c:pt>
                <c:pt idx="5">
                  <c:v>Sugar &amp; sugar crops</c:v>
                </c:pt>
                <c:pt idx="6">
                  <c:v>Roots &amp; tubers</c:v>
                </c:pt>
                <c:pt idx="7">
                  <c:v>Pulses, dry</c:v>
                </c:pt>
              </c:strCache>
            </c:strRef>
          </c:cat>
          <c:val>
            <c:numRef>
              <c:f>Sheet1!$E$12:$E$19</c:f>
              <c:numCache>
                <c:formatCode>General</c:formatCode>
                <c:ptCount val="8"/>
                <c:pt idx="0">
                  <c:v>26</c:v>
                </c:pt>
                <c:pt idx="1">
                  <c:v>22</c:v>
                </c:pt>
                <c:pt idx="2">
                  <c:v>21</c:v>
                </c:pt>
                <c:pt idx="3">
                  <c:v>19</c:v>
                </c:pt>
                <c:pt idx="4">
                  <c:v>14</c:v>
                </c:pt>
                <c:pt idx="5">
                  <c:v>12</c:v>
                </c:pt>
                <c:pt idx="6">
                  <c:v>12</c:v>
                </c:pt>
                <c:pt idx="7">
                  <c:v>10</c:v>
                </c:pt>
              </c:numCache>
            </c:numRef>
          </c:val>
        </c:ser>
        <c:dLbls>
          <c:showLegendKey val="0"/>
          <c:showVal val="0"/>
          <c:showCatName val="0"/>
          <c:showSerName val="0"/>
          <c:showPercent val="0"/>
          <c:showBubbleSize val="0"/>
        </c:dLbls>
        <c:gapWidth val="150"/>
        <c:axId val="435830472"/>
        <c:axId val="435830864"/>
      </c:barChart>
      <c:catAx>
        <c:axId val="435830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35830864"/>
        <c:crosses val="autoZero"/>
        <c:auto val="1"/>
        <c:lblAlgn val="ctr"/>
        <c:lblOffset val="100"/>
        <c:noMultiLvlLbl val="0"/>
      </c:catAx>
      <c:valAx>
        <c:axId val="43583086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583047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6E1D9D-2F38-4F7C-B7F7-4C6A2EB81AE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33EA2DA4-F7CB-46F2-B098-A77F036687C4}">
      <dgm:prSet phldrT="[Text]" custT="1"/>
      <dgm:spPr>
        <a:xfrm>
          <a:off x="1547" y="420811"/>
          <a:ext cx="1288553" cy="644276"/>
        </a:xfrm>
        <a:solidFill>
          <a:schemeClr val="bg1">
            <a:lumMod val="85000"/>
          </a:schemeClr>
        </a:solidFill>
        <a:ln w="12700" cap="flat" cmpd="sng" algn="ctr">
          <a:solidFill>
            <a:sysClr val="window" lastClr="FFFFFF">
              <a:hueOff val="0"/>
              <a:satOff val="0"/>
              <a:lumOff val="0"/>
              <a:alphaOff val="0"/>
            </a:sysClr>
          </a:solidFill>
          <a:prstDash val="solid"/>
          <a:miter lim="800000"/>
        </a:ln>
        <a:effectLst/>
      </dgm:spPr>
      <dgm:t>
        <a:bodyPr/>
        <a:lstStyle/>
        <a:p>
          <a:r>
            <a:rPr lang="en-US" sz="1400" dirty="0">
              <a:solidFill>
                <a:schemeClr val="tx1">
                  <a:lumMod val="75000"/>
                  <a:lumOff val="25000"/>
                </a:schemeClr>
              </a:solidFill>
              <a:latin typeface="Arial Narrow" panose="020B0606020202030204" pitchFamily="34" charset="0"/>
              <a:ea typeface="+mn-ea"/>
              <a:cs typeface="Times New Roman" panose="02020603050405020304" pitchFamily="18" charset="0"/>
            </a:rPr>
            <a:t>Farming</a:t>
          </a:r>
        </a:p>
        <a:p>
          <a:r>
            <a:rPr lang="en-US" sz="2000" b="1" dirty="0">
              <a:solidFill>
                <a:sysClr val="windowText" lastClr="000000"/>
              </a:solidFill>
              <a:latin typeface="Arial Narrow" panose="020B0606020202030204" pitchFamily="34" charset="0"/>
              <a:ea typeface="+mn-ea"/>
              <a:cs typeface="Times New Roman" panose="02020603050405020304" pitchFamily="18" charset="0"/>
            </a:rPr>
            <a:t>91%</a:t>
          </a:r>
        </a:p>
      </dgm:t>
    </dgm:pt>
    <dgm:pt modelId="{0B637552-33E3-44D1-8645-4C6A6FA59F5E}" type="parTrans" cxnId="{9958629E-88DB-4946-B455-87308A86D723}">
      <dgm:prSet/>
      <dgm:spPr/>
      <dgm:t>
        <a:bodyPr/>
        <a:lstStyle/>
        <a:p>
          <a:endParaRPr lang="en-US" sz="1400">
            <a:solidFill>
              <a:schemeClr val="tx1"/>
            </a:solidFill>
            <a:latin typeface="Arial Narrow" panose="020B0606020202030204" pitchFamily="34" charset="0"/>
            <a:cs typeface="Times New Roman" panose="02020603050405020304" pitchFamily="18" charset="0"/>
          </a:endParaRPr>
        </a:p>
      </dgm:t>
    </dgm:pt>
    <dgm:pt modelId="{8227F2BF-0D39-465A-8BAE-BBF37232538D}" type="sibTrans" cxnId="{9958629E-88DB-4946-B455-87308A86D723}">
      <dgm:prSet/>
      <dgm:spPr/>
      <dgm:t>
        <a:bodyPr/>
        <a:lstStyle/>
        <a:p>
          <a:endParaRPr lang="en-US" sz="1400">
            <a:solidFill>
              <a:schemeClr val="tx1"/>
            </a:solidFill>
            <a:latin typeface="Arial Narrow" panose="020B0606020202030204" pitchFamily="34" charset="0"/>
            <a:cs typeface="Times New Roman" panose="02020603050405020304" pitchFamily="18" charset="0"/>
          </a:endParaRPr>
        </a:p>
      </dgm:t>
    </dgm:pt>
    <dgm:pt modelId="{BC53A208-D5C2-4F28-B638-A688618099F2}">
      <dgm:prSet phldrT="[Text]" custT="1"/>
      <dgm:spPr>
        <a:xfrm>
          <a:off x="1805523" y="50352"/>
          <a:ext cx="1288553" cy="644276"/>
        </a:xfrm>
        <a:solidFill>
          <a:schemeClr val="bg1">
            <a:lumMod val="85000"/>
          </a:schemeClr>
        </a:solidFill>
        <a:ln w="12700" cap="flat" cmpd="sng" algn="ctr">
          <a:solidFill>
            <a:sysClr val="window" lastClr="FFFFFF">
              <a:hueOff val="0"/>
              <a:satOff val="0"/>
              <a:lumOff val="0"/>
              <a:alphaOff val="0"/>
            </a:sysClr>
          </a:solidFill>
          <a:prstDash val="solid"/>
          <a:miter lim="800000"/>
        </a:ln>
        <a:effectLst/>
      </dgm:spPr>
      <dgm:t>
        <a:bodyPr/>
        <a:lstStyle/>
        <a:p>
          <a:r>
            <a:rPr lang="en-US" sz="1400" dirty="0">
              <a:solidFill>
                <a:schemeClr val="tx1">
                  <a:lumMod val="75000"/>
                  <a:lumOff val="25000"/>
                </a:schemeClr>
              </a:solidFill>
              <a:latin typeface="Arial Narrow" panose="020B0606020202030204" pitchFamily="34" charset="0"/>
              <a:ea typeface="+mn-ea"/>
              <a:cs typeface="Times New Roman" panose="02020603050405020304" pitchFamily="18" charset="0"/>
            </a:rPr>
            <a:t>Food </a:t>
          </a:r>
          <a:r>
            <a:rPr lang="en-US" sz="1400" dirty="0" smtClean="0">
              <a:solidFill>
                <a:schemeClr val="tx1">
                  <a:lumMod val="75000"/>
                  <a:lumOff val="25000"/>
                </a:schemeClr>
              </a:solidFill>
              <a:latin typeface="Arial Narrow" panose="020B0606020202030204" pitchFamily="34" charset="0"/>
              <a:ea typeface="+mn-ea"/>
              <a:cs typeface="Times New Roman" panose="02020603050405020304" pitchFamily="18" charset="0"/>
            </a:rPr>
            <a:t>manuf./</a:t>
          </a:r>
          <a:endParaRPr lang="en-US" sz="1400" dirty="0">
            <a:solidFill>
              <a:schemeClr val="tx1">
                <a:lumMod val="75000"/>
                <a:lumOff val="25000"/>
              </a:schemeClr>
            </a:solidFill>
            <a:latin typeface="Arial Narrow" panose="020B0606020202030204" pitchFamily="34" charset="0"/>
            <a:ea typeface="+mn-ea"/>
            <a:cs typeface="Times New Roman" panose="02020603050405020304" pitchFamily="18" charset="0"/>
          </a:endParaRPr>
        </a:p>
        <a:p>
          <a:r>
            <a:rPr lang="en-US" sz="1400" dirty="0">
              <a:solidFill>
                <a:schemeClr val="tx1">
                  <a:lumMod val="75000"/>
                  <a:lumOff val="25000"/>
                </a:schemeClr>
              </a:solidFill>
              <a:latin typeface="Arial Narrow" panose="020B0606020202030204" pitchFamily="34" charset="0"/>
              <a:ea typeface="+mn-ea"/>
              <a:cs typeface="Times New Roman" panose="02020603050405020304" pitchFamily="18" charset="0"/>
            </a:rPr>
            <a:t>industry</a:t>
          </a:r>
        </a:p>
        <a:p>
          <a:r>
            <a:rPr lang="en-US" sz="2400" b="1" dirty="0">
              <a:solidFill>
                <a:sysClr val="windowText" lastClr="000000"/>
              </a:solidFill>
              <a:latin typeface="Arial Narrow" panose="020B0606020202030204" pitchFamily="34" charset="0"/>
              <a:ea typeface="+mn-ea"/>
              <a:cs typeface="Times New Roman" panose="02020603050405020304" pitchFamily="18" charset="0"/>
            </a:rPr>
            <a:t>3%</a:t>
          </a:r>
        </a:p>
      </dgm:t>
    </dgm:pt>
    <dgm:pt modelId="{08206EF2-7927-4A96-9812-218DC8932387}" type="parTrans" cxnId="{49C33CE1-80F2-43EE-BA3A-83FEC3457D51}">
      <dgm:prSet custT="1"/>
      <dgm:spPr>
        <a:xfrm rot="19457599">
          <a:off x="1230440" y="518696"/>
          <a:ext cx="634743" cy="78046"/>
        </a:xfrm>
        <a:noFill/>
        <a:ln w="12700" cap="flat" cmpd="sng" algn="ctr">
          <a:solidFill>
            <a:schemeClr val="tx1">
              <a:lumMod val="50000"/>
              <a:lumOff val="50000"/>
            </a:schemeClr>
          </a:solidFill>
          <a:prstDash val="solid"/>
          <a:miter lim="800000"/>
        </a:ln>
        <a:effectLst/>
      </dgm:spPr>
      <dgm:t>
        <a:bodyPr/>
        <a:lstStyle/>
        <a:p>
          <a:endParaRPr lang="en-US" sz="1400">
            <a:solidFill>
              <a:sysClr val="windowText" lastClr="000000"/>
            </a:solidFill>
            <a:latin typeface="Arial Narrow" panose="020B0606020202030204" pitchFamily="34" charset="0"/>
            <a:ea typeface="+mn-ea"/>
            <a:cs typeface="Times New Roman" panose="02020603050405020304" pitchFamily="18" charset="0"/>
          </a:endParaRPr>
        </a:p>
      </dgm:t>
    </dgm:pt>
    <dgm:pt modelId="{F0FD0471-E628-40B5-A926-BB48A3D14904}" type="sibTrans" cxnId="{49C33CE1-80F2-43EE-BA3A-83FEC3457D51}">
      <dgm:prSet/>
      <dgm:spPr/>
      <dgm:t>
        <a:bodyPr/>
        <a:lstStyle/>
        <a:p>
          <a:endParaRPr lang="en-US" sz="1400">
            <a:solidFill>
              <a:schemeClr val="tx1"/>
            </a:solidFill>
            <a:latin typeface="Arial Narrow" panose="020B0606020202030204" pitchFamily="34" charset="0"/>
            <a:cs typeface="Times New Roman" panose="02020603050405020304" pitchFamily="18" charset="0"/>
          </a:endParaRPr>
        </a:p>
      </dgm:t>
    </dgm:pt>
    <dgm:pt modelId="{F1FEFC9C-7E88-4EA4-AAB4-8346AB7D78D5}">
      <dgm:prSet phldrT="[Text]" custT="1"/>
      <dgm:spPr>
        <a:xfrm>
          <a:off x="1805523" y="791270"/>
          <a:ext cx="1288553" cy="644276"/>
        </a:xfrm>
        <a:solidFill>
          <a:schemeClr val="bg1">
            <a:lumMod val="85000"/>
          </a:schemeClr>
        </a:solidFill>
        <a:ln w="12700" cap="flat" cmpd="sng" algn="ctr">
          <a:solidFill>
            <a:sysClr val="window" lastClr="FFFFFF">
              <a:hueOff val="0"/>
              <a:satOff val="0"/>
              <a:lumOff val="0"/>
              <a:alphaOff val="0"/>
            </a:sysClr>
          </a:solidFill>
          <a:prstDash val="solid"/>
          <a:miter lim="800000"/>
        </a:ln>
        <a:effectLst/>
      </dgm:spPr>
      <dgm:t>
        <a:bodyPr/>
        <a:lstStyle/>
        <a:p>
          <a:r>
            <a:rPr lang="en-US" sz="1400" dirty="0">
              <a:solidFill>
                <a:schemeClr val="tx1">
                  <a:lumMod val="75000"/>
                  <a:lumOff val="25000"/>
                </a:schemeClr>
              </a:solidFill>
              <a:latin typeface="Arial Narrow" panose="020B0606020202030204" pitchFamily="34" charset="0"/>
              <a:ea typeface="+mn-ea"/>
              <a:cs typeface="Times New Roman" panose="02020603050405020304" pitchFamily="18" charset="0"/>
            </a:rPr>
            <a:t>Food services</a:t>
          </a:r>
        </a:p>
        <a:p>
          <a:r>
            <a:rPr lang="en-US" sz="2400" b="1" dirty="0">
              <a:solidFill>
                <a:sysClr val="windowText" lastClr="000000"/>
              </a:solidFill>
              <a:latin typeface="Arial Narrow" panose="020B0606020202030204" pitchFamily="34" charset="0"/>
              <a:ea typeface="+mn-ea"/>
              <a:cs typeface="Times New Roman" panose="02020603050405020304" pitchFamily="18" charset="0"/>
            </a:rPr>
            <a:t>6%</a:t>
          </a:r>
        </a:p>
      </dgm:t>
    </dgm:pt>
    <dgm:pt modelId="{66DDF92D-903E-4971-BB24-C5C0AEEE981C}" type="parTrans" cxnId="{E7C472BA-9770-4BA1-A7A2-8A5DD3B9B10A}">
      <dgm:prSet custT="1"/>
      <dgm:spPr>
        <a:xfrm rot="2142401">
          <a:off x="1230440" y="889156"/>
          <a:ext cx="634743" cy="78046"/>
        </a:xfrm>
        <a:noFill/>
        <a:ln w="12700" cap="flat" cmpd="sng" algn="ctr">
          <a:solidFill>
            <a:schemeClr val="tx1">
              <a:lumMod val="50000"/>
              <a:lumOff val="50000"/>
            </a:schemeClr>
          </a:solidFill>
          <a:prstDash val="solid"/>
          <a:miter lim="800000"/>
        </a:ln>
        <a:effectLst/>
      </dgm:spPr>
      <dgm:t>
        <a:bodyPr/>
        <a:lstStyle/>
        <a:p>
          <a:endParaRPr lang="en-US" sz="1400">
            <a:solidFill>
              <a:sysClr val="windowText" lastClr="000000"/>
            </a:solidFill>
            <a:latin typeface="Arial Narrow" panose="020B0606020202030204" pitchFamily="34" charset="0"/>
            <a:ea typeface="+mn-ea"/>
            <a:cs typeface="Times New Roman" panose="02020603050405020304" pitchFamily="18" charset="0"/>
          </a:endParaRPr>
        </a:p>
      </dgm:t>
    </dgm:pt>
    <dgm:pt modelId="{BF0E9E1A-74F6-4BDD-B734-1F5FFE2902C9}" type="sibTrans" cxnId="{E7C472BA-9770-4BA1-A7A2-8A5DD3B9B10A}">
      <dgm:prSet/>
      <dgm:spPr/>
      <dgm:t>
        <a:bodyPr/>
        <a:lstStyle/>
        <a:p>
          <a:endParaRPr lang="en-US" sz="1400">
            <a:solidFill>
              <a:schemeClr val="tx1"/>
            </a:solidFill>
            <a:latin typeface="Arial Narrow" panose="020B0606020202030204" pitchFamily="34" charset="0"/>
            <a:cs typeface="Times New Roman" panose="02020603050405020304" pitchFamily="18" charset="0"/>
          </a:endParaRPr>
        </a:p>
      </dgm:t>
    </dgm:pt>
    <dgm:pt modelId="{34AAC0F2-D80D-460D-9E72-F96DA386CF42}" type="pres">
      <dgm:prSet presAssocID="{516E1D9D-2F38-4F7C-B7F7-4C6A2EB81AEA}" presName="diagram" presStyleCnt="0">
        <dgm:presLayoutVars>
          <dgm:chPref val="1"/>
          <dgm:dir/>
          <dgm:animOne val="branch"/>
          <dgm:animLvl val="lvl"/>
          <dgm:resizeHandles val="exact"/>
        </dgm:presLayoutVars>
      </dgm:prSet>
      <dgm:spPr/>
      <dgm:t>
        <a:bodyPr/>
        <a:lstStyle/>
        <a:p>
          <a:endParaRPr lang="en-US"/>
        </a:p>
      </dgm:t>
    </dgm:pt>
    <dgm:pt modelId="{9BC56477-34B7-42F3-8B35-4AB5478F1C0E}" type="pres">
      <dgm:prSet presAssocID="{33EA2DA4-F7CB-46F2-B098-A77F036687C4}" presName="root1" presStyleCnt="0"/>
      <dgm:spPr/>
    </dgm:pt>
    <dgm:pt modelId="{C9BBF5BC-17ED-4FAE-93E6-92C757106BC0}" type="pres">
      <dgm:prSet presAssocID="{33EA2DA4-F7CB-46F2-B098-A77F036687C4}" presName="LevelOneTextNode" presStyleLbl="node0" presStyleIdx="0" presStyleCnt="1" custScaleY="140783">
        <dgm:presLayoutVars>
          <dgm:chPref val="3"/>
        </dgm:presLayoutVars>
      </dgm:prSet>
      <dgm:spPr>
        <a:prstGeom prst="roundRect">
          <a:avLst>
            <a:gd name="adj" fmla="val 10000"/>
          </a:avLst>
        </a:prstGeom>
      </dgm:spPr>
      <dgm:t>
        <a:bodyPr/>
        <a:lstStyle/>
        <a:p>
          <a:endParaRPr lang="en-US"/>
        </a:p>
      </dgm:t>
    </dgm:pt>
    <dgm:pt modelId="{00D69C64-60C2-48F7-A5CA-07F2E78E0840}" type="pres">
      <dgm:prSet presAssocID="{33EA2DA4-F7CB-46F2-B098-A77F036687C4}" presName="level2hierChild" presStyleCnt="0"/>
      <dgm:spPr/>
    </dgm:pt>
    <dgm:pt modelId="{13321C1D-FDF5-41D9-B57F-4DF40C050B44}" type="pres">
      <dgm:prSet presAssocID="{08206EF2-7927-4A96-9812-218DC8932387}" presName="conn2-1" presStyleLbl="parChTrans1D2" presStyleIdx="0" presStyleCnt="2"/>
      <dgm:spPr>
        <a:custGeom>
          <a:avLst/>
          <a:gdLst/>
          <a:ahLst/>
          <a:cxnLst/>
          <a:rect l="0" t="0" r="0" b="0"/>
          <a:pathLst>
            <a:path>
              <a:moveTo>
                <a:pt x="0" y="39023"/>
              </a:moveTo>
              <a:lnTo>
                <a:pt x="634743" y="39023"/>
              </a:lnTo>
            </a:path>
          </a:pathLst>
        </a:custGeom>
      </dgm:spPr>
      <dgm:t>
        <a:bodyPr/>
        <a:lstStyle/>
        <a:p>
          <a:endParaRPr lang="en-US"/>
        </a:p>
      </dgm:t>
    </dgm:pt>
    <dgm:pt modelId="{CFBB349A-ED17-4C9B-9ED8-A0AB85591EFF}" type="pres">
      <dgm:prSet presAssocID="{08206EF2-7927-4A96-9812-218DC8932387}" presName="connTx" presStyleLbl="parChTrans1D2" presStyleIdx="0" presStyleCnt="2"/>
      <dgm:spPr/>
      <dgm:t>
        <a:bodyPr/>
        <a:lstStyle/>
        <a:p>
          <a:endParaRPr lang="en-US"/>
        </a:p>
      </dgm:t>
    </dgm:pt>
    <dgm:pt modelId="{5AA736A2-5C6F-4F25-9B40-FF022D4E1274}" type="pres">
      <dgm:prSet presAssocID="{BC53A208-D5C2-4F28-B638-A688618099F2}" presName="root2" presStyleCnt="0"/>
      <dgm:spPr/>
    </dgm:pt>
    <dgm:pt modelId="{FF7B7A70-1DAB-4640-B291-670ECB0A32AA}" type="pres">
      <dgm:prSet presAssocID="{BC53A208-D5C2-4F28-B638-A688618099F2}" presName="LevelTwoTextNode" presStyleLbl="node2" presStyleIdx="0" presStyleCnt="2" custScaleY="147300" custLinFactNeighborX="-4446" custLinFactNeighborY="-4671">
        <dgm:presLayoutVars>
          <dgm:chPref val="3"/>
        </dgm:presLayoutVars>
      </dgm:prSet>
      <dgm:spPr>
        <a:prstGeom prst="roundRect">
          <a:avLst>
            <a:gd name="adj" fmla="val 10000"/>
          </a:avLst>
        </a:prstGeom>
      </dgm:spPr>
      <dgm:t>
        <a:bodyPr/>
        <a:lstStyle/>
        <a:p>
          <a:endParaRPr lang="en-US"/>
        </a:p>
      </dgm:t>
    </dgm:pt>
    <dgm:pt modelId="{651EA6FC-6F3A-4744-A2EF-46BF2F0F00A7}" type="pres">
      <dgm:prSet presAssocID="{BC53A208-D5C2-4F28-B638-A688618099F2}" presName="level3hierChild" presStyleCnt="0"/>
      <dgm:spPr/>
    </dgm:pt>
    <dgm:pt modelId="{2DBF4010-1FE4-47A1-A20E-7642D08EACC5}" type="pres">
      <dgm:prSet presAssocID="{66DDF92D-903E-4971-BB24-C5C0AEEE981C}" presName="conn2-1" presStyleLbl="parChTrans1D2" presStyleIdx="1" presStyleCnt="2"/>
      <dgm:spPr>
        <a:custGeom>
          <a:avLst/>
          <a:gdLst/>
          <a:ahLst/>
          <a:cxnLst/>
          <a:rect l="0" t="0" r="0" b="0"/>
          <a:pathLst>
            <a:path>
              <a:moveTo>
                <a:pt x="0" y="39023"/>
              </a:moveTo>
              <a:lnTo>
                <a:pt x="634743" y="39023"/>
              </a:lnTo>
            </a:path>
          </a:pathLst>
        </a:custGeom>
      </dgm:spPr>
      <dgm:t>
        <a:bodyPr/>
        <a:lstStyle/>
        <a:p>
          <a:endParaRPr lang="en-US"/>
        </a:p>
      </dgm:t>
    </dgm:pt>
    <dgm:pt modelId="{D9398CCC-62FD-4A52-BB06-C214CCA5FFDD}" type="pres">
      <dgm:prSet presAssocID="{66DDF92D-903E-4971-BB24-C5C0AEEE981C}" presName="connTx" presStyleLbl="parChTrans1D2" presStyleIdx="1" presStyleCnt="2"/>
      <dgm:spPr/>
      <dgm:t>
        <a:bodyPr/>
        <a:lstStyle/>
        <a:p>
          <a:endParaRPr lang="en-US"/>
        </a:p>
      </dgm:t>
    </dgm:pt>
    <dgm:pt modelId="{26B5D75E-3124-44DA-9C5E-C87672618CF2}" type="pres">
      <dgm:prSet presAssocID="{F1FEFC9C-7E88-4EA4-AAB4-8346AB7D78D5}" presName="root2" presStyleCnt="0"/>
      <dgm:spPr/>
    </dgm:pt>
    <dgm:pt modelId="{EFF3DB21-7DDB-4361-8733-0CBC49CE3C22}" type="pres">
      <dgm:prSet presAssocID="{F1FEFC9C-7E88-4EA4-AAB4-8346AB7D78D5}" presName="LevelTwoTextNode" presStyleLbl="node2" presStyleIdx="1" presStyleCnt="2" custScaleY="141494" custLinFactNeighborX="-6669" custLinFactNeighborY="-1869">
        <dgm:presLayoutVars>
          <dgm:chPref val="3"/>
        </dgm:presLayoutVars>
      </dgm:prSet>
      <dgm:spPr>
        <a:prstGeom prst="roundRect">
          <a:avLst>
            <a:gd name="adj" fmla="val 10000"/>
          </a:avLst>
        </a:prstGeom>
      </dgm:spPr>
      <dgm:t>
        <a:bodyPr/>
        <a:lstStyle/>
        <a:p>
          <a:endParaRPr lang="en-US"/>
        </a:p>
      </dgm:t>
    </dgm:pt>
    <dgm:pt modelId="{C796547A-6386-4F12-B569-7B9941A88D46}" type="pres">
      <dgm:prSet presAssocID="{F1FEFC9C-7E88-4EA4-AAB4-8346AB7D78D5}" presName="level3hierChild" presStyleCnt="0"/>
      <dgm:spPr/>
    </dgm:pt>
  </dgm:ptLst>
  <dgm:cxnLst>
    <dgm:cxn modelId="{49C33CE1-80F2-43EE-BA3A-83FEC3457D51}" srcId="{33EA2DA4-F7CB-46F2-B098-A77F036687C4}" destId="{BC53A208-D5C2-4F28-B638-A688618099F2}" srcOrd="0" destOrd="0" parTransId="{08206EF2-7927-4A96-9812-218DC8932387}" sibTransId="{F0FD0471-E628-40B5-A926-BB48A3D14904}"/>
    <dgm:cxn modelId="{F13DCAC9-096A-41D7-8EC6-01826BD62BAD}" type="presOf" srcId="{516E1D9D-2F38-4F7C-B7F7-4C6A2EB81AEA}" destId="{34AAC0F2-D80D-460D-9E72-F96DA386CF42}" srcOrd="0" destOrd="0" presId="urn:microsoft.com/office/officeart/2005/8/layout/hierarchy2"/>
    <dgm:cxn modelId="{61665B80-7FD8-443A-AA8B-5596D05DE226}" type="presOf" srcId="{08206EF2-7927-4A96-9812-218DC8932387}" destId="{13321C1D-FDF5-41D9-B57F-4DF40C050B44}" srcOrd="0" destOrd="0" presId="urn:microsoft.com/office/officeart/2005/8/layout/hierarchy2"/>
    <dgm:cxn modelId="{E7C472BA-9770-4BA1-A7A2-8A5DD3B9B10A}" srcId="{33EA2DA4-F7CB-46F2-B098-A77F036687C4}" destId="{F1FEFC9C-7E88-4EA4-AAB4-8346AB7D78D5}" srcOrd="1" destOrd="0" parTransId="{66DDF92D-903E-4971-BB24-C5C0AEEE981C}" sibTransId="{BF0E9E1A-74F6-4BDD-B734-1F5FFE2902C9}"/>
    <dgm:cxn modelId="{1473EBBA-93CE-43AD-A509-F7B6DB6D14CA}" type="presOf" srcId="{66DDF92D-903E-4971-BB24-C5C0AEEE981C}" destId="{D9398CCC-62FD-4A52-BB06-C214CCA5FFDD}" srcOrd="1" destOrd="0" presId="urn:microsoft.com/office/officeart/2005/8/layout/hierarchy2"/>
    <dgm:cxn modelId="{B1340F34-6BE2-40C6-920C-282D213DE857}" type="presOf" srcId="{F1FEFC9C-7E88-4EA4-AAB4-8346AB7D78D5}" destId="{EFF3DB21-7DDB-4361-8733-0CBC49CE3C22}" srcOrd="0" destOrd="0" presId="urn:microsoft.com/office/officeart/2005/8/layout/hierarchy2"/>
    <dgm:cxn modelId="{2F1894FD-AC11-44A9-855F-BDB7513B9A86}" type="presOf" srcId="{66DDF92D-903E-4971-BB24-C5C0AEEE981C}" destId="{2DBF4010-1FE4-47A1-A20E-7642D08EACC5}" srcOrd="0" destOrd="0" presId="urn:microsoft.com/office/officeart/2005/8/layout/hierarchy2"/>
    <dgm:cxn modelId="{FE93ED68-5C7B-41E7-8DA8-A396723E8FEC}" type="presOf" srcId="{08206EF2-7927-4A96-9812-218DC8932387}" destId="{CFBB349A-ED17-4C9B-9ED8-A0AB85591EFF}" srcOrd="1" destOrd="0" presId="urn:microsoft.com/office/officeart/2005/8/layout/hierarchy2"/>
    <dgm:cxn modelId="{9958629E-88DB-4946-B455-87308A86D723}" srcId="{516E1D9D-2F38-4F7C-B7F7-4C6A2EB81AEA}" destId="{33EA2DA4-F7CB-46F2-B098-A77F036687C4}" srcOrd="0" destOrd="0" parTransId="{0B637552-33E3-44D1-8645-4C6A6FA59F5E}" sibTransId="{8227F2BF-0D39-465A-8BAE-BBF37232538D}"/>
    <dgm:cxn modelId="{D7DA1F2E-CFE5-4AEE-B4F7-187CBA15421F}" type="presOf" srcId="{33EA2DA4-F7CB-46F2-B098-A77F036687C4}" destId="{C9BBF5BC-17ED-4FAE-93E6-92C757106BC0}" srcOrd="0" destOrd="0" presId="urn:microsoft.com/office/officeart/2005/8/layout/hierarchy2"/>
    <dgm:cxn modelId="{6240BF06-9610-4E2A-82AB-3B0A92526281}" type="presOf" srcId="{BC53A208-D5C2-4F28-B638-A688618099F2}" destId="{FF7B7A70-1DAB-4640-B291-670ECB0A32AA}" srcOrd="0" destOrd="0" presId="urn:microsoft.com/office/officeart/2005/8/layout/hierarchy2"/>
    <dgm:cxn modelId="{8648CF05-6808-4ABD-9F1C-8F9A2C1B043C}" type="presParOf" srcId="{34AAC0F2-D80D-460D-9E72-F96DA386CF42}" destId="{9BC56477-34B7-42F3-8B35-4AB5478F1C0E}" srcOrd="0" destOrd="0" presId="urn:microsoft.com/office/officeart/2005/8/layout/hierarchy2"/>
    <dgm:cxn modelId="{A77BD2A3-BB96-4FC8-9D67-A88496867C59}" type="presParOf" srcId="{9BC56477-34B7-42F3-8B35-4AB5478F1C0E}" destId="{C9BBF5BC-17ED-4FAE-93E6-92C757106BC0}" srcOrd="0" destOrd="0" presId="urn:microsoft.com/office/officeart/2005/8/layout/hierarchy2"/>
    <dgm:cxn modelId="{55200559-852F-4A30-9541-E728970BBF05}" type="presParOf" srcId="{9BC56477-34B7-42F3-8B35-4AB5478F1C0E}" destId="{00D69C64-60C2-48F7-A5CA-07F2E78E0840}" srcOrd="1" destOrd="0" presId="urn:microsoft.com/office/officeart/2005/8/layout/hierarchy2"/>
    <dgm:cxn modelId="{B6FCB2F2-AF9C-4572-AF0C-725C5F6C7B18}" type="presParOf" srcId="{00D69C64-60C2-48F7-A5CA-07F2E78E0840}" destId="{13321C1D-FDF5-41D9-B57F-4DF40C050B44}" srcOrd="0" destOrd="0" presId="urn:microsoft.com/office/officeart/2005/8/layout/hierarchy2"/>
    <dgm:cxn modelId="{E87EF84A-ED1F-4204-B480-C56522C228A3}" type="presParOf" srcId="{13321C1D-FDF5-41D9-B57F-4DF40C050B44}" destId="{CFBB349A-ED17-4C9B-9ED8-A0AB85591EFF}" srcOrd="0" destOrd="0" presId="urn:microsoft.com/office/officeart/2005/8/layout/hierarchy2"/>
    <dgm:cxn modelId="{89372BC4-AB5D-4C16-BA1D-6876A2F7F885}" type="presParOf" srcId="{00D69C64-60C2-48F7-A5CA-07F2E78E0840}" destId="{5AA736A2-5C6F-4F25-9B40-FF022D4E1274}" srcOrd="1" destOrd="0" presId="urn:microsoft.com/office/officeart/2005/8/layout/hierarchy2"/>
    <dgm:cxn modelId="{AA052649-BFAF-445F-A9FB-34C96973EE1C}" type="presParOf" srcId="{5AA736A2-5C6F-4F25-9B40-FF022D4E1274}" destId="{FF7B7A70-1DAB-4640-B291-670ECB0A32AA}" srcOrd="0" destOrd="0" presId="urn:microsoft.com/office/officeart/2005/8/layout/hierarchy2"/>
    <dgm:cxn modelId="{C6266AF0-37A0-49CA-9E86-64D6CE9B8731}" type="presParOf" srcId="{5AA736A2-5C6F-4F25-9B40-FF022D4E1274}" destId="{651EA6FC-6F3A-4744-A2EF-46BF2F0F00A7}" srcOrd="1" destOrd="0" presId="urn:microsoft.com/office/officeart/2005/8/layout/hierarchy2"/>
    <dgm:cxn modelId="{D08C073C-0B4E-41F2-8E36-C7AAADE7A076}" type="presParOf" srcId="{00D69C64-60C2-48F7-A5CA-07F2E78E0840}" destId="{2DBF4010-1FE4-47A1-A20E-7642D08EACC5}" srcOrd="2" destOrd="0" presId="urn:microsoft.com/office/officeart/2005/8/layout/hierarchy2"/>
    <dgm:cxn modelId="{2DB8F162-DEFC-4303-A43A-E1D50604FF99}" type="presParOf" srcId="{2DBF4010-1FE4-47A1-A20E-7642D08EACC5}" destId="{D9398CCC-62FD-4A52-BB06-C214CCA5FFDD}" srcOrd="0" destOrd="0" presId="urn:microsoft.com/office/officeart/2005/8/layout/hierarchy2"/>
    <dgm:cxn modelId="{341FCD14-FD73-4D43-969C-860C1254EFB1}" type="presParOf" srcId="{00D69C64-60C2-48F7-A5CA-07F2E78E0840}" destId="{26B5D75E-3124-44DA-9C5E-C87672618CF2}" srcOrd="3" destOrd="0" presId="urn:microsoft.com/office/officeart/2005/8/layout/hierarchy2"/>
    <dgm:cxn modelId="{CF9C76F5-13B8-4070-A848-20116A0F1A92}" type="presParOf" srcId="{26B5D75E-3124-44DA-9C5E-C87672618CF2}" destId="{EFF3DB21-7DDB-4361-8733-0CBC49CE3C22}" srcOrd="0" destOrd="0" presId="urn:microsoft.com/office/officeart/2005/8/layout/hierarchy2"/>
    <dgm:cxn modelId="{C81BBE95-B3BF-4432-9D32-942EA47836B7}" type="presParOf" srcId="{26B5D75E-3124-44DA-9C5E-C87672618CF2}" destId="{C796547A-6386-4F12-B569-7B9941A88D46}"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6E1D9D-2F38-4F7C-B7F7-4C6A2EB81AE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33EA2DA4-F7CB-46F2-B098-A77F036687C4}">
      <dgm:prSet phldrT="[Text]" custT="1"/>
      <dgm:spPr>
        <a:xfrm>
          <a:off x="1547" y="420811"/>
          <a:ext cx="1288553" cy="644276"/>
        </a:xfrm>
        <a:solidFill>
          <a:schemeClr val="bg1">
            <a:lumMod val="85000"/>
          </a:schemeClr>
        </a:solidFill>
        <a:ln w="12700" cap="flat" cmpd="sng" algn="ctr">
          <a:solidFill>
            <a:sysClr val="window" lastClr="FFFFFF">
              <a:hueOff val="0"/>
              <a:satOff val="0"/>
              <a:lumOff val="0"/>
              <a:alphaOff val="0"/>
            </a:sysClr>
          </a:solidFill>
          <a:prstDash val="solid"/>
          <a:miter lim="800000"/>
        </a:ln>
        <a:effectLst/>
      </dgm:spPr>
      <dgm:t>
        <a:bodyPr/>
        <a:lstStyle/>
        <a:p>
          <a:r>
            <a:rPr lang="en-US" sz="1400" dirty="0">
              <a:solidFill>
                <a:schemeClr val="tx1">
                  <a:lumMod val="75000"/>
                  <a:lumOff val="25000"/>
                </a:schemeClr>
              </a:solidFill>
              <a:latin typeface="Arial Narrow" panose="020B0606020202030204" pitchFamily="34" charset="0"/>
              <a:ea typeface="+mn-ea"/>
              <a:cs typeface="Times New Roman" panose="02020603050405020304" pitchFamily="18" charset="0"/>
            </a:rPr>
            <a:t>Farming</a:t>
          </a:r>
        </a:p>
        <a:p>
          <a:r>
            <a:rPr lang="en-US" sz="2000" b="1" dirty="0" smtClean="0">
              <a:solidFill>
                <a:sysClr val="windowText" lastClr="000000"/>
              </a:solidFill>
              <a:latin typeface="Arial Narrow" panose="020B0606020202030204" pitchFamily="34" charset="0"/>
              <a:ea typeface="+mn-ea"/>
              <a:cs typeface="Times New Roman" panose="02020603050405020304" pitchFamily="18" charset="0"/>
            </a:rPr>
            <a:t>49%</a:t>
          </a:r>
          <a:endParaRPr lang="en-US" sz="2000" b="1" dirty="0">
            <a:solidFill>
              <a:sysClr val="windowText" lastClr="000000"/>
            </a:solidFill>
            <a:latin typeface="Arial Narrow" panose="020B0606020202030204" pitchFamily="34" charset="0"/>
            <a:ea typeface="+mn-ea"/>
            <a:cs typeface="Times New Roman" panose="02020603050405020304" pitchFamily="18" charset="0"/>
          </a:endParaRPr>
        </a:p>
      </dgm:t>
    </dgm:pt>
    <dgm:pt modelId="{0B637552-33E3-44D1-8645-4C6A6FA59F5E}" type="parTrans" cxnId="{9958629E-88DB-4946-B455-87308A86D723}">
      <dgm:prSet/>
      <dgm:spPr/>
      <dgm:t>
        <a:bodyPr/>
        <a:lstStyle/>
        <a:p>
          <a:endParaRPr lang="en-US" sz="1400">
            <a:solidFill>
              <a:schemeClr val="tx1"/>
            </a:solidFill>
            <a:latin typeface="Arial Narrow" panose="020B0606020202030204" pitchFamily="34" charset="0"/>
            <a:cs typeface="Times New Roman" panose="02020603050405020304" pitchFamily="18" charset="0"/>
          </a:endParaRPr>
        </a:p>
      </dgm:t>
    </dgm:pt>
    <dgm:pt modelId="{8227F2BF-0D39-465A-8BAE-BBF37232538D}" type="sibTrans" cxnId="{9958629E-88DB-4946-B455-87308A86D723}">
      <dgm:prSet/>
      <dgm:spPr/>
      <dgm:t>
        <a:bodyPr/>
        <a:lstStyle/>
        <a:p>
          <a:endParaRPr lang="en-US" sz="1400">
            <a:solidFill>
              <a:schemeClr val="tx1"/>
            </a:solidFill>
            <a:latin typeface="Arial Narrow" panose="020B0606020202030204" pitchFamily="34" charset="0"/>
            <a:cs typeface="Times New Roman" panose="02020603050405020304" pitchFamily="18" charset="0"/>
          </a:endParaRPr>
        </a:p>
      </dgm:t>
    </dgm:pt>
    <dgm:pt modelId="{BC53A208-D5C2-4F28-B638-A688618099F2}">
      <dgm:prSet phldrT="[Text]" custT="1"/>
      <dgm:spPr>
        <a:xfrm>
          <a:off x="1805523" y="50352"/>
          <a:ext cx="1288553" cy="644276"/>
        </a:xfrm>
        <a:solidFill>
          <a:schemeClr val="bg1">
            <a:lumMod val="85000"/>
          </a:schemeClr>
        </a:solidFill>
        <a:ln w="12700" cap="flat" cmpd="sng" algn="ctr">
          <a:solidFill>
            <a:sysClr val="window" lastClr="FFFFFF">
              <a:hueOff val="0"/>
              <a:satOff val="0"/>
              <a:lumOff val="0"/>
              <a:alphaOff val="0"/>
            </a:sysClr>
          </a:solidFill>
          <a:prstDash val="solid"/>
          <a:miter lim="800000"/>
        </a:ln>
        <a:effectLst/>
      </dgm:spPr>
      <dgm:t>
        <a:bodyPr/>
        <a:lstStyle/>
        <a:p>
          <a:r>
            <a:rPr lang="en-US" sz="1400" dirty="0">
              <a:solidFill>
                <a:schemeClr val="tx1">
                  <a:lumMod val="75000"/>
                  <a:lumOff val="25000"/>
                </a:schemeClr>
              </a:solidFill>
              <a:latin typeface="Arial Narrow" panose="020B0606020202030204" pitchFamily="34" charset="0"/>
              <a:ea typeface="+mn-ea"/>
              <a:cs typeface="Times New Roman" panose="02020603050405020304" pitchFamily="18" charset="0"/>
            </a:rPr>
            <a:t>Food </a:t>
          </a:r>
          <a:r>
            <a:rPr lang="en-US" sz="1400" dirty="0" smtClean="0">
              <a:solidFill>
                <a:schemeClr val="tx1">
                  <a:lumMod val="75000"/>
                  <a:lumOff val="25000"/>
                </a:schemeClr>
              </a:solidFill>
              <a:latin typeface="Arial Narrow" panose="020B0606020202030204" pitchFamily="34" charset="0"/>
              <a:ea typeface="+mn-ea"/>
              <a:cs typeface="Times New Roman" panose="02020603050405020304" pitchFamily="18" charset="0"/>
            </a:rPr>
            <a:t>manuf./</a:t>
          </a:r>
          <a:endParaRPr lang="en-US" sz="1400" dirty="0">
            <a:solidFill>
              <a:schemeClr val="tx1">
                <a:lumMod val="75000"/>
                <a:lumOff val="25000"/>
              </a:schemeClr>
            </a:solidFill>
            <a:latin typeface="Arial Narrow" panose="020B0606020202030204" pitchFamily="34" charset="0"/>
            <a:ea typeface="+mn-ea"/>
            <a:cs typeface="Times New Roman" panose="02020603050405020304" pitchFamily="18" charset="0"/>
          </a:endParaRPr>
        </a:p>
        <a:p>
          <a:r>
            <a:rPr lang="en-US" sz="1400" dirty="0">
              <a:solidFill>
                <a:schemeClr val="tx1">
                  <a:lumMod val="75000"/>
                  <a:lumOff val="25000"/>
                </a:schemeClr>
              </a:solidFill>
              <a:latin typeface="Arial Narrow" panose="020B0606020202030204" pitchFamily="34" charset="0"/>
              <a:ea typeface="+mn-ea"/>
              <a:cs typeface="Times New Roman" panose="02020603050405020304" pitchFamily="18" charset="0"/>
            </a:rPr>
            <a:t>industry</a:t>
          </a:r>
        </a:p>
        <a:p>
          <a:r>
            <a:rPr lang="en-US" sz="2400" b="1" dirty="0" smtClean="0">
              <a:solidFill>
                <a:sysClr val="windowText" lastClr="000000"/>
              </a:solidFill>
              <a:latin typeface="Arial Narrow" panose="020B0606020202030204" pitchFamily="34" charset="0"/>
              <a:ea typeface="+mn-ea"/>
              <a:cs typeface="Times New Roman" panose="02020603050405020304" pitchFamily="18" charset="0"/>
            </a:rPr>
            <a:t>25%</a:t>
          </a:r>
          <a:endParaRPr lang="en-US" sz="2400" b="1" dirty="0">
            <a:solidFill>
              <a:sysClr val="windowText" lastClr="000000"/>
            </a:solidFill>
            <a:latin typeface="Arial Narrow" panose="020B0606020202030204" pitchFamily="34" charset="0"/>
            <a:ea typeface="+mn-ea"/>
            <a:cs typeface="Times New Roman" panose="02020603050405020304" pitchFamily="18" charset="0"/>
          </a:endParaRPr>
        </a:p>
      </dgm:t>
    </dgm:pt>
    <dgm:pt modelId="{08206EF2-7927-4A96-9812-218DC8932387}" type="parTrans" cxnId="{49C33CE1-80F2-43EE-BA3A-83FEC3457D51}">
      <dgm:prSet custT="1"/>
      <dgm:spPr>
        <a:xfrm rot="19457599">
          <a:off x="1230440" y="518696"/>
          <a:ext cx="634743" cy="78046"/>
        </a:xfrm>
        <a:noFill/>
        <a:ln w="12700" cap="flat" cmpd="sng" algn="ctr">
          <a:solidFill>
            <a:schemeClr val="tx1">
              <a:lumMod val="50000"/>
              <a:lumOff val="50000"/>
            </a:schemeClr>
          </a:solidFill>
          <a:prstDash val="solid"/>
          <a:miter lim="800000"/>
        </a:ln>
        <a:effectLst/>
      </dgm:spPr>
      <dgm:t>
        <a:bodyPr/>
        <a:lstStyle/>
        <a:p>
          <a:endParaRPr lang="en-US" sz="1400">
            <a:solidFill>
              <a:sysClr val="windowText" lastClr="000000"/>
            </a:solidFill>
            <a:latin typeface="Arial Narrow" panose="020B0606020202030204" pitchFamily="34" charset="0"/>
            <a:ea typeface="+mn-ea"/>
            <a:cs typeface="Times New Roman" panose="02020603050405020304" pitchFamily="18" charset="0"/>
          </a:endParaRPr>
        </a:p>
      </dgm:t>
    </dgm:pt>
    <dgm:pt modelId="{F0FD0471-E628-40B5-A926-BB48A3D14904}" type="sibTrans" cxnId="{49C33CE1-80F2-43EE-BA3A-83FEC3457D51}">
      <dgm:prSet/>
      <dgm:spPr/>
      <dgm:t>
        <a:bodyPr/>
        <a:lstStyle/>
        <a:p>
          <a:endParaRPr lang="en-US" sz="1400">
            <a:solidFill>
              <a:schemeClr val="tx1"/>
            </a:solidFill>
            <a:latin typeface="Arial Narrow" panose="020B0606020202030204" pitchFamily="34" charset="0"/>
            <a:cs typeface="Times New Roman" panose="02020603050405020304" pitchFamily="18" charset="0"/>
          </a:endParaRPr>
        </a:p>
      </dgm:t>
    </dgm:pt>
    <dgm:pt modelId="{F1FEFC9C-7E88-4EA4-AAB4-8346AB7D78D5}">
      <dgm:prSet phldrT="[Text]" custT="1"/>
      <dgm:spPr>
        <a:xfrm>
          <a:off x="1805523" y="791270"/>
          <a:ext cx="1288553" cy="644276"/>
        </a:xfrm>
        <a:solidFill>
          <a:schemeClr val="bg1">
            <a:lumMod val="85000"/>
          </a:schemeClr>
        </a:solidFill>
        <a:ln w="12700" cap="flat" cmpd="sng" algn="ctr">
          <a:solidFill>
            <a:sysClr val="window" lastClr="FFFFFF">
              <a:hueOff val="0"/>
              <a:satOff val="0"/>
              <a:lumOff val="0"/>
              <a:alphaOff val="0"/>
            </a:sysClr>
          </a:solidFill>
          <a:prstDash val="solid"/>
          <a:miter lim="800000"/>
        </a:ln>
        <a:effectLst/>
      </dgm:spPr>
      <dgm:t>
        <a:bodyPr/>
        <a:lstStyle/>
        <a:p>
          <a:r>
            <a:rPr lang="en-US" sz="1400" dirty="0">
              <a:solidFill>
                <a:schemeClr val="tx1">
                  <a:lumMod val="75000"/>
                  <a:lumOff val="25000"/>
                </a:schemeClr>
              </a:solidFill>
              <a:latin typeface="Arial Narrow" panose="020B0606020202030204" pitchFamily="34" charset="0"/>
              <a:ea typeface="+mn-ea"/>
              <a:cs typeface="Times New Roman" panose="02020603050405020304" pitchFamily="18" charset="0"/>
            </a:rPr>
            <a:t>Food services</a:t>
          </a:r>
        </a:p>
        <a:p>
          <a:r>
            <a:rPr lang="en-US" sz="2400" b="1" dirty="0" smtClean="0">
              <a:solidFill>
                <a:sysClr val="windowText" lastClr="000000"/>
              </a:solidFill>
              <a:latin typeface="Arial Narrow" panose="020B0606020202030204" pitchFamily="34" charset="0"/>
              <a:ea typeface="+mn-ea"/>
              <a:cs typeface="Times New Roman" panose="02020603050405020304" pitchFamily="18" charset="0"/>
            </a:rPr>
            <a:t>26</a:t>
          </a:r>
          <a:r>
            <a:rPr lang="en-US" sz="2400" b="1" dirty="0">
              <a:solidFill>
                <a:sysClr val="windowText" lastClr="000000"/>
              </a:solidFill>
              <a:latin typeface="Arial Narrow" panose="020B0606020202030204" pitchFamily="34" charset="0"/>
              <a:ea typeface="+mn-ea"/>
              <a:cs typeface="Times New Roman" panose="02020603050405020304" pitchFamily="18" charset="0"/>
            </a:rPr>
            <a:t>%</a:t>
          </a:r>
        </a:p>
      </dgm:t>
    </dgm:pt>
    <dgm:pt modelId="{66DDF92D-903E-4971-BB24-C5C0AEEE981C}" type="parTrans" cxnId="{E7C472BA-9770-4BA1-A7A2-8A5DD3B9B10A}">
      <dgm:prSet custT="1"/>
      <dgm:spPr>
        <a:xfrm rot="2142401">
          <a:off x="1230440" y="889156"/>
          <a:ext cx="634743" cy="78046"/>
        </a:xfrm>
        <a:noFill/>
        <a:ln w="12700" cap="flat" cmpd="sng" algn="ctr">
          <a:solidFill>
            <a:schemeClr val="tx1">
              <a:lumMod val="50000"/>
              <a:lumOff val="50000"/>
            </a:schemeClr>
          </a:solidFill>
          <a:prstDash val="solid"/>
          <a:miter lim="800000"/>
        </a:ln>
        <a:effectLst/>
      </dgm:spPr>
      <dgm:t>
        <a:bodyPr/>
        <a:lstStyle/>
        <a:p>
          <a:endParaRPr lang="en-US" sz="1400">
            <a:solidFill>
              <a:sysClr val="windowText" lastClr="000000"/>
            </a:solidFill>
            <a:latin typeface="Arial Narrow" panose="020B0606020202030204" pitchFamily="34" charset="0"/>
            <a:ea typeface="+mn-ea"/>
            <a:cs typeface="Times New Roman" panose="02020603050405020304" pitchFamily="18" charset="0"/>
          </a:endParaRPr>
        </a:p>
      </dgm:t>
    </dgm:pt>
    <dgm:pt modelId="{BF0E9E1A-74F6-4BDD-B734-1F5FFE2902C9}" type="sibTrans" cxnId="{E7C472BA-9770-4BA1-A7A2-8A5DD3B9B10A}">
      <dgm:prSet/>
      <dgm:spPr/>
      <dgm:t>
        <a:bodyPr/>
        <a:lstStyle/>
        <a:p>
          <a:endParaRPr lang="en-US" sz="1400">
            <a:solidFill>
              <a:schemeClr val="tx1"/>
            </a:solidFill>
            <a:latin typeface="Arial Narrow" panose="020B0606020202030204" pitchFamily="34" charset="0"/>
            <a:cs typeface="Times New Roman" panose="02020603050405020304" pitchFamily="18" charset="0"/>
          </a:endParaRPr>
        </a:p>
      </dgm:t>
    </dgm:pt>
    <dgm:pt modelId="{34AAC0F2-D80D-460D-9E72-F96DA386CF42}" type="pres">
      <dgm:prSet presAssocID="{516E1D9D-2F38-4F7C-B7F7-4C6A2EB81AEA}" presName="diagram" presStyleCnt="0">
        <dgm:presLayoutVars>
          <dgm:chPref val="1"/>
          <dgm:dir/>
          <dgm:animOne val="branch"/>
          <dgm:animLvl val="lvl"/>
          <dgm:resizeHandles val="exact"/>
        </dgm:presLayoutVars>
      </dgm:prSet>
      <dgm:spPr/>
      <dgm:t>
        <a:bodyPr/>
        <a:lstStyle/>
        <a:p>
          <a:endParaRPr lang="en-US"/>
        </a:p>
      </dgm:t>
    </dgm:pt>
    <dgm:pt modelId="{9BC56477-34B7-42F3-8B35-4AB5478F1C0E}" type="pres">
      <dgm:prSet presAssocID="{33EA2DA4-F7CB-46F2-B098-A77F036687C4}" presName="root1" presStyleCnt="0"/>
      <dgm:spPr/>
    </dgm:pt>
    <dgm:pt modelId="{C9BBF5BC-17ED-4FAE-93E6-92C757106BC0}" type="pres">
      <dgm:prSet presAssocID="{33EA2DA4-F7CB-46F2-B098-A77F036687C4}" presName="LevelOneTextNode" presStyleLbl="node0" presStyleIdx="0" presStyleCnt="1" custScaleY="140783">
        <dgm:presLayoutVars>
          <dgm:chPref val="3"/>
        </dgm:presLayoutVars>
      </dgm:prSet>
      <dgm:spPr>
        <a:prstGeom prst="roundRect">
          <a:avLst>
            <a:gd name="adj" fmla="val 10000"/>
          </a:avLst>
        </a:prstGeom>
      </dgm:spPr>
      <dgm:t>
        <a:bodyPr/>
        <a:lstStyle/>
        <a:p>
          <a:endParaRPr lang="en-US"/>
        </a:p>
      </dgm:t>
    </dgm:pt>
    <dgm:pt modelId="{00D69C64-60C2-48F7-A5CA-07F2E78E0840}" type="pres">
      <dgm:prSet presAssocID="{33EA2DA4-F7CB-46F2-B098-A77F036687C4}" presName="level2hierChild" presStyleCnt="0"/>
      <dgm:spPr/>
    </dgm:pt>
    <dgm:pt modelId="{13321C1D-FDF5-41D9-B57F-4DF40C050B44}" type="pres">
      <dgm:prSet presAssocID="{08206EF2-7927-4A96-9812-218DC8932387}" presName="conn2-1" presStyleLbl="parChTrans1D2" presStyleIdx="0" presStyleCnt="2"/>
      <dgm:spPr>
        <a:custGeom>
          <a:avLst/>
          <a:gdLst/>
          <a:ahLst/>
          <a:cxnLst/>
          <a:rect l="0" t="0" r="0" b="0"/>
          <a:pathLst>
            <a:path>
              <a:moveTo>
                <a:pt x="0" y="39023"/>
              </a:moveTo>
              <a:lnTo>
                <a:pt x="634743" y="39023"/>
              </a:lnTo>
            </a:path>
          </a:pathLst>
        </a:custGeom>
      </dgm:spPr>
      <dgm:t>
        <a:bodyPr/>
        <a:lstStyle/>
        <a:p>
          <a:endParaRPr lang="en-US"/>
        </a:p>
      </dgm:t>
    </dgm:pt>
    <dgm:pt modelId="{CFBB349A-ED17-4C9B-9ED8-A0AB85591EFF}" type="pres">
      <dgm:prSet presAssocID="{08206EF2-7927-4A96-9812-218DC8932387}" presName="connTx" presStyleLbl="parChTrans1D2" presStyleIdx="0" presStyleCnt="2"/>
      <dgm:spPr/>
      <dgm:t>
        <a:bodyPr/>
        <a:lstStyle/>
        <a:p>
          <a:endParaRPr lang="en-US"/>
        </a:p>
      </dgm:t>
    </dgm:pt>
    <dgm:pt modelId="{5AA736A2-5C6F-4F25-9B40-FF022D4E1274}" type="pres">
      <dgm:prSet presAssocID="{BC53A208-D5C2-4F28-B638-A688618099F2}" presName="root2" presStyleCnt="0"/>
      <dgm:spPr/>
    </dgm:pt>
    <dgm:pt modelId="{FF7B7A70-1DAB-4640-B291-670ECB0A32AA}" type="pres">
      <dgm:prSet presAssocID="{BC53A208-D5C2-4F28-B638-A688618099F2}" presName="LevelTwoTextNode" presStyleLbl="node2" presStyleIdx="0" presStyleCnt="2" custScaleY="147300" custLinFactNeighborX="-4446" custLinFactNeighborY="-4671">
        <dgm:presLayoutVars>
          <dgm:chPref val="3"/>
        </dgm:presLayoutVars>
      </dgm:prSet>
      <dgm:spPr>
        <a:prstGeom prst="roundRect">
          <a:avLst>
            <a:gd name="adj" fmla="val 10000"/>
          </a:avLst>
        </a:prstGeom>
      </dgm:spPr>
      <dgm:t>
        <a:bodyPr/>
        <a:lstStyle/>
        <a:p>
          <a:endParaRPr lang="en-US"/>
        </a:p>
      </dgm:t>
    </dgm:pt>
    <dgm:pt modelId="{651EA6FC-6F3A-4744-A2EF-46BF2F0F00A7}" type="pres">
      <dgm:prSet presAssocID="{BC53A208-D5C2-4F28-B638-A688618099F2}" presName="level3hierChild" presStyleCnt="0"/>
      <dgm:spPr/>
    </dgm:pt>
    <dgm:pt modelId="{2DBF4010-1FE4-47A1-A20E-7642D08EACC5}" type="pres">
      <dgm:prSet presAssocID="{66DDF92D-903E-4971-BB24-C5C0AEEE981C}" presName="conn2-1" presStyleLbl="parChTrans1D2" presStyleIdx="1" presStyleCnt="2"/>
      <dgm:spPr>
        <a:custGeom>
          <a:avLst/>
          <a:gdLst/>
          <a:ahLst/>
          <a:cxnLst/>
          <a:rect l="0" t="0" r="0" b="0"/>
          <a:pathLst>
            <a:path>
              <a:moveTo>
                <a:pt x="0" y="39023"/>
              </a:moveTo>
              <a:lnTo>
                <a:pt x="634743" y="39023"/>
              </a:lnTo>
            </a:path>
          </a:pathLst>
        </a:custGeom>
      </dgm:spPr>
      <dgm:t>
        <a:bodyPr/>
        <a:lstStyle/>
        <a:p>
          <a:endParaRPr lang="en-US"/>
        </a:p>
      </dgm:t>
    </dgm:pt>
    <dgm:pt modelId="{D9398CCC-62FD-4A52-BB06-C214CCA5FFDD}" type="pres">
      <dgm:prSet presAssocID="{66DDF92D-903E-4971-BB24-C5C0AEEE981C}" presName="connTx" presStyleLbl="parChTrans1D2" presStyleIdx="1" presStyleCnt="2"/>
      <dgm:spPr/>
      <dgm:t>
        <a:bodyPr/>
        <a:lstStyle/>
        <a:p>
          <a:endParaRPr lang="en-US"/>
        </a:p>
      </dgm:t>
    </dgm:pt>
    <dgm:pt modelId="{26B5D75E-3124-44DA-9C5E-C87672618CF2}" type="pres">
      <dgm:prSet presAssocID="{F1FEFC9C-7E88-4EA4-AAB4-8346AB7D78D5}" presName="root2" presStyleCnt="0"/>
      <dgm:spPr/>
    </dgm:pt>
    <dgm:pt modelId="{EFF3DB21-7DDB-4361-8733-0CBC49CE3C22}" type="pres">
      <dgm:prSet presAssocID="{F1FEFC9C-7E88-4EA4-AAB4-8346AB7D78D5}" presName="LevelTwoTextNode" presStyleLbl="node2" presStyleIdx="1" presStyleCnt="2" custScaleY="141494" custLinFactNeighborX="-6669" custLinFactNeighborY="-1869">
        <dgm:presLayoutVars>
          <dgm:chPref val="3"/>
        </dgm:presLayoutVars>
      </dgm:prSet>
      <dgm:spPr>
        <a:prstGeom prst="roundRect">
          <a:avLst>
            <a:gd name="adj" fmla="val 10000"/>
          </a:avLst>
        </a:prstGeom>
      </dgm:spPr>
      <dgm:t>
        <a:bodyPr/>
        <a:lstStyle/>
        <a:p>
          <a:endParaRPr lang="en-US"/>
        </a:p>
      </dgm:t>
    </dgm:pt>
    <dgm:pt modelId="{C796547A-6386-4F12-B569-7B9941A88D46}" type="pres">
      <dgm:prSet presAssocID="{F1FEFC9C-7E88-4EA4-AAB4-8346AB7D78D5}" presName="level3hierChild" presStyleCnt="0"/>
      <dgm:spPr/>
    </dgm:pt>
  </dgm:ptLst>
  <dgm:cxnLst>
    <dgm:cxn modelId="{49C33CE1-80F2-43EE-BA3A-83FEC3457D51}" srcId="{33EA2DA4-F7CB-46F2-B098-A77F036687C4}" destId="{BC53A208-D5C2-4F28-B638-A688618099F2}" srcOrd="0" destOrd="0" parTransId="{08206EF2-7927-4A96-9812-218DC8932387}" sibTransId="{F0FD0471-E628-40B5-A926-BB48A3D14904}"/>
    <dgm:cxn modelId="{AEE9656A-A616-4711-BED7-BB0066268428}" type="presOf" srcId="{66DDF92D-903E-4971-BB24-C5C0AEEE981C}" destId="{2DBF4010-1FE4-47A1-A20E-7642D08EACC5}" srcOrd="0" destOrd="0" presId="urn:microsoft.com/office/officeart/2005/8/layout/hierarchy2"/>
    <dgm:cxn modelId="{E9D84C2B-E3B6-411B-AFF5-0E79C1994190}" type="presOf" srcId="{516E1D9D-2F38-4F7C-B7F7-4C6A2EB81AEA}" destId="{34AAC0F2-D80D-460D-9E72-F96DA386CF42}" srcOrd="0" destOrd="0" presId="urn:microsoft.com/office/officeart/2005/8/layout/hierarchy2"/>
    <dgm:cxn modelId="{F7680953-D6B3-4F35-9E1A-4F87861F2C44}" type="presOf" srcId="{08206EF2-7927-4A96-9812-218DC8932387}" destId="{13321C1D-FDF5-41D9-B57F-4DF40C050B44}" srcOrd="0" destOrd="0" presId="urn:microsoft.com/office/officeart/2005/8/layout/hierarchy2"/>
    <dgm:cxn modelId="{E7C472BA-9770-4BA1-A7A2-8A5DD3B9B10A}" srcId="{33EA2DA4-F7CB-46F2-B098-A77F036687C4}" destId="{F1FEFC9C-7E88-4EA4-AAB4-8346AB7D78D5}" srcOrd="1" destOrd="0" parTransId="{66DDF92D-903E-4971-BB24-C5C0AEEE981C}" sibTransId="{BF0E9E1A-74F6-4BDD-B734-1F5FFE2902C9}"/>
    <dgm:cxn modelId="{84B7FF79-BFC1-42F3-9D13-0F644D34AB77}" type="presOf" srcId="{BC53A208-D5C2-4F28-B638-A688618099F2}" destId="{FF7B7A70-1DAB-4640-B291-670ECB0A32AA}" srcOrd="0" destOrd="0" presId="urn:microsoft.com/office/officeart/2005/8/layout/hierarchy2"/>
    <dgm:cxn modelId="{29534D2F-B22D-4655-A8F7-B42EDEDB8D78}" type="presOf" srcId="{08206EF2-7927-4A96-9812-218DC8932387}" destId="{CFBB349A-ED17-4C9B-9ED8-A0AB85591EFF}" srcOrd="1" destOrd="0" presId="urn:microsoft.com/office/officeart/2005/8/layout/hierarchy2"/>
    <dgm:cxn modelId="{E8744F74-D904-44B2-A03A-E8142497E159}" type="presOf" srcId="{F1FEFC9C-7E88-4EA4-AAB4-8346AB7D78D5}" destId="{EFF3DB21-7DDB-4361-8733-0CBC49CE3C22}" srcOrd="0" destOrd="0" presId="urn:microsoft.com/office/officeart/2005/8/layout/hierarchy2"/>
    <dgm:cxn modelId="{483921BC-82B3-4AFA-82BD-2338C2DD9684}" type="presOf" srcId="{66DDF92D-903E-4971-BB24-C5C0AEEE981C}" destId="{D9398CCC-62FD-4A52-BB06-C214CCA5FFDD}" srcOrd="1" destOrd="0" presId="urn:microsoft.com/office/officeart/2005/8/layout/hierarchy2"/>
    <dgm:cxn modelId="{0229A2FC-FF06-4C2F-8B50-4E57A5C447AE}" type="presOf" srcId="{33EA2DA4-F7CB-46F2-B098-A77F036687C4}" destId="{C9BBF5BC-17ED-4FAE-93E6-92C757106BC0}" srcOrd="0" destOrd="0" presId="urn:microsoft.com/office/officeart/2005/8/layout/hierarchy2"/>
    <dgm:cxn modelId="{9958629E-88DB-4946-B455-87308A86D723}" srcId="{516E1D9D-2F38-4F7C-B7F7-4C6A2EB81AEA}" destId="{33EA2DA4-F7CB-46F2-B098-A77F036687C4}" srcOrd="0" destOrd="0" parTransId="{0B637552-33E3-44D1-8645-4C6A6FA59F5E}" sibTransId="{8227F2BF-0D39-465A-8BAE-BBF37232538D}"/>
    <dgm:cxn modelId="{0DA832FF-5F28-4956-81B5-2B05DBD7CA28}" type="presParOf" srcId="{34AAC0F2-D80D-460D-9E72-F96DA386CF42}" destId="{9BC56477-34B7-42F3-8B35-4AB5478F1C0E}" srcOrd="0" destOrd="0" presId="urn:microsoft.com/office/officeart/2005/8/layout/hierarchy2"/>
    <dgm:cxn modelId="{094CCF32-000C-4579-931F-46A6A93D4C01}" type="presParOf" srcId="{9BC56477-34B7-42F3-8B35-4AB5478F1C0E}" destId="{C9BBF5BC-17ED-4FAE-93E6-92C757106BC0}" srcOrd="0" destOrd="0" presId="urn:microsoft.com/office/officeart/2005/8/layout/hierarchy2"/>
    <dgm:cxn modelId="{E924898C-BBCD-4DE0-9EF2-31369806D5B3}" type="presParOf" srcId="{9BC56477-34B7-42F3-8B35-4AB5478F1C0E}" destId="{00D69C64-60C2-48F7-A5CA-07F2E78E0840}" srcOrd="1" destOrd="0" presId="urn:microsoft.com/office/officeart/2005/8/layout/hierarchy2"/>
    <dgm:cxn modelId="{9A2406BB-823D-4648-85A2-5D783B88EAB0}" type="presParOf" srcId="{00D69C64-60C2-48F7-A5CA-07F2E78E0840}" destId="{13321C1D-FDF5-41D9-B57F-4DF40C050B44}" srcOrd="0" destOrd="0" presId="urn:microsoft.com/office/officeart/2005/8/layout/hierarchy2"/>
    <dgm:cxn modelId="{11F9EA3B-9911-48B1-8986-394597C02A58}" type="presParOf" srcId="{13321C1D-FDF5-41D9-B57F-4DF40C050B44}" destId="{CFBB349A-ED17-4C9B-9ED8-A0AB85591EFF}" srcOrd="0" destOrd="0" presId="urn:microsoft.com/office/officeart/2005/8/layout/hierarchy2"/>
    <dgm:cxn modelId="{DA8AB5E3-73AA-4911-9398-5002A058FBA2}" type="presParOf" srcId="{00D69C64-60C2-48F7-A5CA-07F2E78E0840}" destId="{5AA736A2-5C6F-4F25-9B40-FF022D4E1274}" srcOrd="1" destOrd="0" presId="urn:microsoft.com/office/officeart/2005/8/layout/hierarchy2"/>
    <dgm:cxn modelId="{9DA0B847-2653-4851-8E85-AEF8E43E29E5}" type="presParOf" srcId="{5AA736A2-5C6F-4F25-9B40-FF022D4E1274}" destId="{FF7B7A70-1DAB-4640-B291-670ECB0A32AA}" srcOrd="0" destOrd="0" presId="urn:microsoft.com/office/officeart/2005/8/layout/hierarchy2"/>
    <dgm:cxn modelId="{A0D0C63C-6019-4166-B00B-AB83D9341F3D}" type="presParOf" srcId="{5AA736A2-5C6F-4F25-9B40-FF022D4E1274}" destId="{651EA6FC-6F3A-4744-A2EF-46BF2F0F00A7}" srcOrd="1" destOrd="0" presId="urn:microsoft.com/office/officeart/2005/8/layout/hierarchy2"/>
    <dgm:cxn modelId="{85989488-A4B2-42C5-A88A-EA1C1BE5D687}" type="presParOf" srcId="{00D69C64-60C2-48F7-A5CA-07F2E78E0840}" destId="{2DBF4010-1FE4-47A1-A20E-7642D08EACC5}" srcOrd="2" destOrd="0" presId="urn:microsoft.com/office/officeart/2005/8/layout/hierarchy2"/>
    <dgm:cxn modelId="{D8C3D972-9B91-4DF1-95CD-34230B639BE4}" type="presParOf" srcId="{2DBF4010-1FE4-47A1-A20E-7642D08EACC5}" destId="{D9398CCC-62FD-4A52-BB06-C214CCA5FFDD}" srcOrd="0" destOrd="0" presId="urn:microsoft.com/office/officeart/2005/8/layout/hierarchy2"/>
    <dgm:cxn modelId="{684608EE-F1AF-4D14-B41B-96F3EF2F03D8}" type="presParOf" srcId="{00D69C64-60C2-48F7-A5CA-07F2E78E0840}" destId="{26B5D75E-3124-44DA-9C5E-C87672618CF2}" srcOrd="3" destOrd="0" presId="urn:microsoft.com/office/officeart/2005/8/layout/hierarchy2"/>
    <dgm:cxn modelId="{7E1AA9A5-9105-44BE-BCEF-27011547F78B}" type="presParOf" srcId="{26B5D75E-3124-44DA-9C5E-C87672618CF2}" destId="{EFF3DB21-7DDB-4361-8733-0CBC49CE3C22}" srcOrd="0" destOrd="0" presId="urn:microsoft.com/office/officeart/2005/8/layout/hierarchy2"/>
    <dgm:cxn modelId="{129C965D-71A9-4D0B-AD8C-6DA0EA8B430B}" type="presParOf" srcId="{26B5D75E-3124-44DA-9C5E-C87672618CF2}" destId="{C796547A-6386-4F12-B569-7B9941A88D46}"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6E1D9D-2F38-4F7C-B7F7-4C6A2EB81AE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33EA2DA4-F7CB-46F2-B098-A77F036687C4}">
      <dgm:prSet phldrT="[Text]" custT="1"/>
      <dgm:spPr>
        <a:xfrm>
          <a:off x="1547" y="420811"/>
          <a:ext cx="1288553" cy="644276"/>
        </a:xfrm>
        <a:solidFill>
          <a:schemeClr val="bg1">
            <a:lumMod val="85000"/>
          </a:schemeClr>
        </a:solidFill>
        <a:ln w="12700" cap="flat" cmpd="sng" algn="ctr">
          <a:solidFill>
            <a:sysClr val="window" lastClr="FFFFFF">
              <a:hueOff val="0"/>
              <a:satOff val="0"/>
              <a:lumOff val="0"/>
              <a:alphaOff val="0"/>
            </a:sysClr>
          </a:solidFill>
          <a:prstDash val="solid"/>
          <a:miter lim="800000"/>
        </a:ln>
        <a:effectLst/>
      </dgm:spPr>
      <dgm:t>
        <a:bodyPr/>
        <a:lstStyle/>
        <a:p>
          <a:r>
            <a:rPr lang="en-US" sz="1400" dirty="0">
              <a:solidFill>
                <a:schemeClr val="tx1">
                  <a:lumMod val="75000"/>
                  <a:lumOff val="25000"/>
                </a:schemeClr>
              </a:solidFill>
              <a:latin typeface="Arial Narrow" panose="020B0606020202030204" pitchFamily="34" charset="0"/>
              <a:ea typeface="+mn-ea"/>
              <a:cs typeface="Times New Roman" panose="02020603050405020304" pitchFamily="18" charset="0"/>
            </a:rPr>
            <a:t>Farming</a:t>
          </a:r>
        </a:p>
        <a:p>
          <a:r>
            <a:rPr lang="en-US" sz="2000" b="1" dirty="0" smtClean="0">
              <a:solidFill>
                <a:sysClr val="windowText" lastClr="000000"/>
              </a:solidFill>
              <a:latin typeface="Arial Narrow" panose="020B0606020202030204" pitchFamily="34" charset="0"/>
              <a:ea typeface="+mn-ea"/>
              <a:cs typeface="Times New Roman" panose="02020603050405020304" pitchFamily="18" charset="0"/>
            </a:rPr>
            <a:t>21%</a:t>
          </a:r>
          <a:endParaRPr lang="en-US" sz="2000" b="1" dirty="0">
            <a:solidFill>
              <a:sysClr val="windowText" lastClr="000000"/>
            </a:solidFill>
            <a:latin typeface="Arial Narrow" panose="020B0606020202030204" pitchFamily="34" charset="0"/>
            <a:ea typeface="+mn-ea"/>
            <a:cs typeface="Times New Roman" panose="02020603050405020304" pitchFamily="18" charset="0"/>
          </a:endParaRPr>
        </a:p>
      </dgm:t>
    </dgm:pt>
    <dgm:pt modelId="{0B637552-33E3-44D1-8645-4C6A6FA59F5E}" type="parTrans" cxnId="{9958629E-88DB-4946-B455-87308A86D723}">
      <dgm:prSet/>
      <dgm:spPr/>
      <dgm:t>
        <a:bodyPr/>
        <a:lstStyle/>
        <a:p>
          <a:endParaRPr lang="en-US" sz="1400">
            <a:solidFill>
              <a:schemeClr val="tx1"/>
            </a:solidFill>
            <a:latin typeface="Arial Narrow" panose="020B0606020202030204" pitchFamily="34" charset="0"/>
            <a:cs typeface="Times New Roman" panose="02020603050405020304" pitchFamily="18" charset="0"/>
          </a:endParaRPr>
        </a:p>
      </dgm:t>
    </dgm:pt>
    <dgm:pt modelId="{8227F2BF-0D39-465A-8BAE-BBF37232538D}" type="sibTrans" cxnId="{9958629E-88DB-4946-B455-87308A86D723}">
      <dgm:prSet/>
      <dgm:spPr/>
      <dgm:t>
        <a:bodyPr/>
        <a:lstStyle/>
        <a:p>
          <a:endParaRPr lang="en-US" sz="1400">
            <a:solidFill>
              <a:schemeClr val="tx1"/>
            </a:solidFill>
            <a:latin typeface="Arial Narrow" panose="020B0606020202030204" pitchFamily="34" charset="0"/>
            <a:cs typeface="Times New Roman" panose="02020603050405020304" pitchFamily="18" charset="0"/>
          </a:endParaRPr>
        </a:p>
      </dgm:t>
    </dgm:pt>
    <dgm:pt modelId="{BC53A208-D5C2-4F28-B638-A688618099F2}">
      <dgm:prSet phldrT="[Text]" custT="1"/>
      <dgm:spPr>
        <a:xfrm>
          <a:off x="1805523" y="50352"/>
          <a:ext cx="1288553" cy="644276"/>
        </a:xfrm>
        <a:solidFill>
          <a:schemeClr val="bg1">
            <a:lumMod val="85000"/>
          </a:schemeClr>
        </a:solidFill>
        <a:ln w="12700" cap="flat" cmpd="sng" algn="ctr">
          <a:solidFill>
            <a:sysClr val="window" lastClr="FFFFFF">
              <a:hueOff val="0"/>
              <a:satOff val="0"/>
              <a:lumOff val="0"/>
              <a:alphaOff val="0"/>
            </a:sysClr>
          </a:solidFill>
          <a:prstDash val="solid"/>
          <a:miter lim="800000"/>
        </a:ln>
        <a:effectLst/>
      </dgm:spPr>
      <dgm:t>
        <a:bodyPr/>
        <a:lstStyle/>
        <a:p>
          <a:r>
            <a:rPr lang="en-US" sz="1400" dirty="0">
              <a:solidFill>
                <a:schemeClr val="tx1">
                  <a:lumMod val="75000"/>
                  <a:lumOff val="25000"/>
                </a:schemeClr>
              </a:solidFill>
              <a:latin typeface="Arial Narrow" panose="020B0606020202030204" pitchFamily="34" charset="0"/>
              <a:ea typeface="+mn-ea"/>
              <a:cs typeface="Times New Roman" panose="02020603050405020304" pitchFamily="18" charset="0"/>
            </a:rPr>
            <a:t>Food </a:t>
          </a:r>
          <a:r>
            <a:rPr lang="en-US" sz="1400" dirty="0" smtClean="0">
              <a:solidFill>
                <a:schemeClr val="tx1">
                  <a:lumMod val="75000"/>
                  <a:lumOff val="25000"/>
                </a:schemeClr>
              </a:solidFill>
              <a:latin typeface="Arial Narrow" panose="020B0606020202030204" pitchFamily="34" charset="0"/>
              <a:ea typeface="+mn-ea"/>
              <a:cs typeface="Times New Roman" panose="02020603050405020304" pitchFamily="18" charset="0"/>
            </a:rPr>
            <a:t>manuf./</a:t>
          </a:r>
          <a:endParaRPr lang="en-US" sz="1400" dirty="0">
            <a:solidFill>
              <a:schemeClr val="tx1">
                <a:lumMod val="75000"/>
                <a:lumOff val="25000"/>
              </a:schemeClr>
            </a:solidFill>
            <a:latin typeface="Arial Narrow" panose="020B0606020202030204" pitchFamily="34" charset="0"/>
            <a:ea typeface="+mn-ea"/>
            <a:cs typeface="Times New Roman" panose="02020603050405020304" pitchFamily="18" charset="0"/>
          </a:endParaRPr>
        </a:p>
        <a:p>
          <a:r>
            <a:rPr lang="en-US" sz="1400" dirty="0">
              <a:solidFill>
                <a:schemeClr val="tx1">
                  <a:lumMod val="75000"/>
                  <a:lumOff val="25000"/>
                </a:schemeClr>
              </a:solidFill>
              <a:latin typeface="Arial Narrow" panose="020B0606020202030204" pitchFamily="34" charset="0"/>
              <a:ea typeface="+mn-ea"/>
              <a:cs typeface="Times New Roman" panose="02020603050405020304" pitchFamily="18" charset="0"/>
            </a:rPr>
            <a:t>industry</a:t>
          </a:r>
        </a:p>
        <a:p>
          <a:r>
            <a:rPr lang="en-US" sz="2400" b="1" dirty="0" smtClean="0">
              <a:solidFill>
                <a:sysClr val="windowText" lastClr="000000"/>
              </a:solidFill>
              <a:latin typeface="Arial Narrow" panose="020B0606020202030204" pitchFamily="34" charset="0"/>
              <a:ea typeface="+mn-ea"/>
              <a:cs typeface="Times New Roman" panose="02020603050405020304" pitchFamily="18" charset="0"/>
            </a:rPr>
            <a:t>13%</a:t>
          </a:r>
          <a:endParaRPr lang="en-US" sz="2400" b="1" dirty="0">
            <a:solidFill>
              <a:sysClr val="windowText" lastClr="000000"/>
            </a:solidFill>
            <a:latin typeface="Arial Narrow" panose="020B0606020202030204" pitchFamily="34" charset="0"/>
            <a:ea typeface="+mn-ea"/>
            <a:cs typeface="Times New Roman" panose="02020603050405020304" pitchFamily="18" charset="0"/>
          </a:endParaRPr>
        </a:p>
      </dgm:t>
    </dgm:pt>
    <dgm:pt modelId="{08206EF2-7927-4A96-9812-218DC8932387}" type="parTrans" cxnId="{49C33CE1-80F2-43EE-BA3A-83FEC3457D51}">
      <dgm:prSet custT="1"/>
      <dgm:spPr>
        <a:xfrm rot="19457599">
          <a:off x="1230440" y="518696"/>
          <a:ext cx="634743" cy="78046"/>
        </a:xfrm>
        <a:noFill/>
        <a:ln w="12700" cap="flat" cmpd="sng" algn="ctr">
          <a:solidFill>
            <a:schemeClr val="tx1">
              <a:lumMod val="50000"/>
              <a:lumOff val="50000"/>
            </a:schemeClr>
          </a:solidFill>
          <a:prstDash val="solid"/>
          <a:miter lim="800000"/>
        </a:ln>
        <a:effectLst/>
      </dgm:spPr>
      <dgm:t>
        <a:bodyPr/>
        <a:lstStyle/>
        <a:p>
          <a:endParaRPr lang="en-US" sz="1400">
            <a:solidFill>
              <a:sysClr val="windowText" lastClr="000000"/>
            </a:solidFill>
            <a:latin typeface="Arial Narrow" panose="020B0606020202030204" pitchFamily="34" charset="0"/>
            <a:ea typeface="+mn-ea"/>
            <a:cs typeface="Times New Roman" panose="02020603050405020304" pitchFamily="18" charset="0"/>
          </a:endParaRPr>
        </a:p>
      </dgm:t>
    </dgm:pt>
    <dgm:pt modelId="{F0FD0471-E628-40B5-A926-BB48A3D14904}" type="sibTrans" cxnId="{49C33CE1-80F2-43EE-BA3A-83FEC3457D51}">
      <dgm:prSet/>
      <dgm:spPr/>
      <dgm:t>
        <a:bodyPr/>
        <a:lstStyle/>
        <a:p>
          <a:endParaRPr lang="en-US" sz="1400">
            <a:solidFill>
              <a:schemeClr val="tx1"/>
            </a:solidFill>
            <a:latin typeface="Arial Narrow" panose="020B0606020202030204" pitchFamily="34" charset="0"/>
            <a:cs typeface="Times New Roman" panose="02020603050405020304" pitchFamily="18" charset="0"/>
          </a:endParaRPr>
        </a:p>
      </dgm:t>
    </dgm:pt>
    <dgm:pt modelId="{F1FEFC9C-7E88-4EA4-AAB4-8346AB7D78D5}">
      <dgm:prSet phldrT="[Text]" custT="1"/>
      <dgm:spPr>
        <a:xfrm>
          <a:off x="1805523" y="791270"/>
          <a:ext cx="1288553" cy="644276"/>
        </a:xfrm>
        <a:solidFill>
          <a:schemeClr val="bg1">
            <a:lumMod val="85000"/>
          </a:schemeClr>
        </a:solidFill>
        <a:ln w="12700" cap="flat" cmpd="sng" algn="ctr">
          <a:solidFill>
            <a:sysClr val="window" lastClr="FFFFFF">
              <a:hueOff val="0"/>
              <a:satOff val="0"/>
              <a:lumOff val="0"/>
              <a:alphaOff val="0"/>
            </a:sysClr>
          </a:solidFill>
          <a:prstDash val="solid"/>
          <a:miter lim="800000"/>
        </a:ln>
        <a:effectLst/>
      </dgm:spPr>
      <dgm:t>
        <a:bodyPr/>
        <a:lstStyle/>
        <a:p>
          <a:r>
            <a:rPr lang="en-US" sz="1400" dirty="0">
              <a:solidFill>
                <a:schemeClr val="tx1">
                  <a:lumMod val="75000"/>
                  <a:lumOff val="25000"/>
                </a:schemeClr>
              </a:solidFill>
              <a:latin typeface="Arial Narrow" panose="020B0606020202030204" pitchFamily="34" charset="0"/>
              <a:ea typeface="+mn-ea"/>
              <a:cs typeface="Times New Roman" panose="02020603050405020304" pitchFamily="18" charset="0"/>
            </a:rPr>
            <a:t>Food services</a:t>
          </a:r>
        </a:p>
        <a:p>
          <a:r>
            <a:rPr lang="en-US" sz="2400" b="1" dirty="0" smtClean="0">
              <a:solidFill>
                <a:sysClr val="windowText" lastClr="000000"/>
              </a:solidFill>
              <a:latin typeface="Arial Narrow" panose="020B0606020202030204" pitchFamily="34" charset="0"/>
              <a:ea typeface="+mn-ea"/>
              <a:cs typeface="Times New Roman" panose="02020603050405020304" pitchFamily="18" charset="0"/>
            </a:rPr>
            <a:t>66</a:t>
          </a:r>
          <a:r>
            <a:rPr lang="en-US" sz="2400" b="1" dirty="0">
              <a:solidFill>
                <a:sysClr val="windowText" lastClr="000000"/>
              </a:solidFill>
              <a:latin typeface="Arial Narrow" panose="020B0606020202030204" pitchFamily="34" charset="0"/>
              <a:ea typeface="+mn-ea"/>
              <a:cs typeface="Times New Roman" panose="02020603050405020304" pitchFamily="18" charset="0"/>
            </a:rPr>
            <a:t>%</a:t>
          </a:r>
        </a:p>
      </dgm:t>
    </dgm:pt>
    <dgm:pt modelId="{66DDF92D-903E-4971-BB24-C5C0AEEE981C}" type="parTrans" cxnId="{E7C472BA-9770-4BA1-A7A2-8A5DD3B9B10A}">
      <dgm:prSet custT="1"/>
      <dgm:spPr>
        <a:xfrm rot="2142401">
          <a:off x="1230440" y="889156"/>
          <a:ext cx="634743" cy="78046"/>
        </a:xfrm>
        <a:noFill/>
        <a:ln w="12700" cap="flat" cmpd="sng" algn="ctr">
          <a:solidFill>
            <a:schemeClr val="tx1">
              <a:lumMod val="50000"/>
              <a:lumOff val="50000"/>
            </a:schemeClr>
          </a:solidFill>
          <a:prstDash val="solid"/>
          <a:miter lim="800000"/>
        </a:ln>
        <a:effectLst/>
      </dgm:spPr>
      <dgm:t>
        <a:bodyPr/>
        <a:lstStyle/>
        <a:p>
          <a:endParaRPr lang="en-US" sz="1400">
            <a:solidFill>
              <a:sysClr val="windowText" lastClr="000000"/>
            </a:solidFill>
            <a:latin typeface="Arial Narrow" panose="020B0606020202030204" pitchFamily="34" charset="0"/>
            <a:ea typeface="+mn-ea"/>
            <a:cs typeface="Times New Roman" panose="02020603050405020304" pitchFamily="18" charset="0"/>
          </a:endParaRPr>
        </a:p>
      </dgm:t>
    </dgm:pt>
    <dgm:pt modelId="{BF0E9E1A-74F6-4BDD-B734-1F5FFE2902C9}" type="sibTrans" cxnId="{E7C472BA-9770-4BA1-A7A2-8A5DD3B9B10A}">
      <dgm:prSet/>
      <dgm:spPr/>
      <dgm:t>
        <a:bodyPr/>
        <a:lstStyle/>
        <a:p>
          <a:endParaRPr lang="en-US" sz="1400">
            <a:solidFill>
              <a:schemeClr val="tx1"/>
            </a:solidFill>
            <a:latin typeface="Arial Narrow" panose="020B0606020202030204" pitchFamily="34" charset="0"/>
            <a:cs typeface="Times New Roman" panose="02020603050405020304" pitchFamily="18" charset="0"/>
          </a:endParaRPr>
        </a:p>
      </dgm:t>
    </dgm:pt>
    <dgm:pt modelId="{34AAC0F2-D80D-460D-9E72-F96DA386CF42}" type="pres">
      <dgm:prSet presAssocID="{516E1D9D-2F38-4F7C-B7F7-4C6A2EB81AEA}" presName="diagram" presStyleCnt="0">
        <dgm:presLayoutVars>
          <dgm:chPref val="1"/>
          <dgm:dir/>
          <dgm:animOne val="branch"/>
          <dgm:animLvl val="lvl"/>
          <dgm:resizeHandles val="exact"/>
        </dgm:presLayoutVars>
      </dgm:prSet>
      <dgm:spPr/>
      <dgm:t>
        <a:bodyPr/>
        <a:lstStyle/>
        <a:p>
          <a:endParaRPr lang="en-US"/>
        </a:p>
      </dgm:t>
    </dgm:pt>
    <dgm:pt modelId="{9BC56477-34B7-42F3-8B35-4AB5478F1C0E}" type="pres">
      <dgm:prSet presAssocID="{33EA2DA4-F7CB-46F2-B098-A77F036687C4}" presName="root1" presStyleCnt="0"/>
      <dgm:spPr/>
    </dgm:pt>
    <dgm:pt modelId="{C9BBF5BC-17ED-4FAE-93E6-92C757106BC0}" type="pres">
      <dgm:prSet presAssocID="{33EA2DA4-F7CB-46F2-B098-A77F036687C4}" presName="LevelOneTextNode" presStyleLbl="node0" presStyleIdx="0" presStyleCnt="1" custScaleY="140783">
        <dgm:presLayoutVars>
          <dgm:chPref val="3"/>
        </dgm:presLayoutVars>
      </dgm:prSet>
      <dgm:spPr>
        <a:prstGeom prst="roundRect">
          <a:avLst>
            <a:gd name="adj" fmla="val 10000"/>
          </a:avLst>
        </a:prstGeom>
      </dgm:spPr>
      <dgm:t>
        <a:bodyPr/>
        <a:lstStyle/>
        <a:p>
          <a:endParaRPr lang="en-US"/>
        </a:p>
      </dgm:t>
    </dgm:pt>
    <dgm:pt modelId="{00D69C64-60C2-48F7-A5CA-07F2E78E0840}" type="pres">
      <dgm:prSet presAssocID="{33EA2DA4-F7CB-46F2-B098-A77F036687C4}" presName="level2hierChild" presStyleCnt="0"/>
      <dgm:spPr/>
    </dgm:pt>
    <dgm:pt modelId="{13321C1D-FDF5-41D9-B57F-4DF40C050B44}" type="pres">
      <dgm:prSet presAssocID="{08206EF2-7927-4A96-9812-218DC8932387}" presName="conn2-1" presStyleLbl="parChTrans1D2" presStyleIdx="0" presStyleCnt="2"/>
      <dgm:spPr>
        <a:custGeom>
          <a:avLst/>
          <a:gdLst/>
          <a:ahLst/>
          <a:cxnLst/>
          <a:rect l="0" t="0" r="0" b="0"/>
          <a:pathLst>
            <a:path>
              <a:moveTo>
                <a:pt x="0" y="39023"/>
              </a:moveTo>
              <a:lnTo>
                <a:pt x="634743" y="39023"/>
              </a:lnTo>
            </a:path>
          </a:pathLst>
        </a:custGeom>
      </dgm:spPr>
      <dgm:t>
        <a:bodyPr/>
        <a:lstStyle/>
        <a:p>
          <a:endParaRPr lang="en-US"/>
        </a:p>
      </dgm:t>
    </dgm:pt>
    <dgm:pt modelId="{CFBB349A-ED17-4C9B-9ED8-A0AB85591EFF}" type="pres">
      <dgm:prSet presAssocID="{08206EF2-7927-4A96-9812-218DC8932387}" presName="connTx" presStyleLbl="parChTrans1D2" presStyleIdx="0" presStyleCnt="2"/>
      <dgm:spPr/>
      <dgm:t>
        <a:bodyPr/>
        <a:lstStyle/>
        <a:p>
          <a:endParaRPr lang="en-US"/>
        </a:p>
      </dgm:t>
    </dgm:pt>
    <dgm:pt modelId="{5AA736A2-5C6F-4F25-9B40-FF022D4E1274}" type="pres">
      <dgm:prSet presAssocID="{BC53A208-D5C2-4F28-B638-A688618099F2}" presName="root2" presStyleCnt="0"/>
      <dgm:spPr/>
    </dgm:pt>
    <dgm:pt modelId="{FF7B7A70-1DAB-4640-B291-670ECB0A32AA}" type="pres">
      <dgm:prSet presAssocID="{BC53A208-D5C2-4F28-B638-A688618099F2}" presName="LevelTwoTextNode" presStyleLbl="node2" presStyleIdx="0" presStyleCnt="2" custScaleY="147300" custLinFactNeighborX="-4446" custLinFactNeighborY="-4671">
        <dgm:presLayoutVars>
          <dgm:chPref val="3"/>
        </dgm:presLayoutVars>
      </dgm:prSet>
      <dgm:spPr>
        <a:prstGeom prst="roundRect">
          <a:avLst>
            <a:gd name="adj" fmla="val 10000"/>
          </a:avLst>
        </a:prstGeom>
      </dgm:spPr>
      <dgm:t>
        <a:bodyPr/>
        <a:lstStyle/>
        <a:p>
          <a:endParaRPr lang="en-US"/>
        </a:p>
      </dgm:t>
    </dgm:pt>
    <dgm:pt modelId="{651EA6FC-6F3A-4744-A2EF-46BF2F0F00A7}" type="pres">
      <dgm:prSet presAssocID="{BC53A208-D5C2-4F28-B638-A688618099F2}" presName="level3hierChild" presStyleCnt="0"/>
      <dgm:spPr/>
    </dgm:pt>
    <dgm:pt modelId="{2DBF4010-1FE4-47A1-A20E-7642D08EACC5}" type="pres">
      <dgm:prSet presAssocID="{66DDF92D-903E-4971-BB24-C5C0AEEE981C}" presName="conn2-1" presStyleLbl="parChTrans1D2" presStyleIdx="1" presStyleCnt="2"/>
      <dgm:spPr>
        <a:custGeom>
          <a:avLst/>
          <a:gdLst/>
          <a:ahLst/>
          <a:cxnLst/>
          <a:rect l="0" t="0" r="0" b="0"/>
          <a:pathLst>
            <a:path>
              <a:moveTo>
                <a:pt x="0" y="39023"/>
              </a:moveTo>
              <a:lnTo>
                <a:pt x="634743" y="39023"/>
              </a:lnTo>
            </a:path>
          </a:pathLst>
        </a:custGeom>
      </dgm:spPr>
      <dgm:t>
        <a:bodyPr/>
        <a:lstStyle/>
        <a:p>
          <a:endParaRPr lang="en-US"/>
        </a:p>
      </dgm:t>
    </dgm:pt>
    <dgm:pt modelId="{D9398CCC-62FD-4A52-BB06-C214CCA5FFDD}" type="pres">
      <dgm:prSet presAssocID="{66DDF92D-903E-4971-BB24-C5C0AEEE981C}" presName="connTx" presStyleLbl="parChTrans1D2" presStyleIdx="1" presStyleCnt="2"/>
      <dgm:spPr/>
      <dgm:t>
        <a:bodyPr/>
        <a:lstStyle/>
        <a:p>
          <a:endParaRPr lang="en-US"/>
        </a:p>
      </dgm:t>
    </dgm:pt>
    <dgm:pt modelId="{26B5D75E-3124-44DA-9C5E-C87672618CF2}" type="pres">
      <dgm:prSet presAssocID="{F1FEFC9C-7E88-4EA4-AAB4-8346AB7D78D5}" presName="root2" presStyleCnt="0"/>
      <dgm:spPr/>
    </dgm:pt>
    <dgm:pt modelId="{EFF3DB21-7DDB-4361-8733-0CBC49CE3C22}" type="pres">
      <dgm:prSet presAssocID="{F1FEFC9C-7E88-4EA4-AAB4-8346AB7D78D5}" presName="LevelTwoTextNode" presStyleLbl="node2" presStyleIdx="1" presStyleCnt="2" custScaleY="141494" custLinFactNeighborX="-6669" custLinFactNeighborY="-1869">
        <dgm:presLayoutVars>
          <dgm:chPref val="3"/>
        </dgm:presLayoutVars>
      </dgm:prSet>
      <dgm:spPr>
        <a:prstGeom prst="roundRect">
          <a:avLst>
            <a:gd name="adj" fmla="val 10000"/>
          </a:avLst>
        </a:prstGeom>
      </dgm:spPr>
      <dgm:t>
        <a:bodyPr/>
        <a:lstStyle/>
        <a:p>
          <a:endParaRPr lang="en-US"/>
        </a:p>
      </dgm:t>
    </dgm:pt>
    <dgm:pt modelId="{C796547A-6386-4F12-B569-7B9941A88D46}" type="pres">
      <dgm:prSet presAssocID="{F1FEFC9C-7E88-4EA4-AAB4-8346AB7D78D5}" presName="level3hierChild" presStyleCnt="0"/>
      <dgm:spPr/>
    </dgm:pt>
  </dgm:ptLst>
  <dgm:cxnLst>
    <dgm:cxn modelId="{49C33CE1-80F2-43EE-BA3A-83FEC3457D51}" srcId="{33EA2DA4-F7CB-46F2-B098-A77F036687C4}" destId="{BC53A208-D5C2-4F28-B638-A688618099F2}" srcOrd="0" destOrd="0" parTransId="{08206EF2-7927-4A96-9812-218DC8932387}" sibTransId="{F0FD0471-E628-40B5-A926-BB48A3D14904}"/>
    <dgm:cxn modelId="{7DBB7AC7-849D-44E0-AFB3-0510E0E89C0E}" type="presOf" srcId="{33EA2DA4-F7CB-46F2-B098-A77F036687C4}" destId="{C9BBF5BC-17ED-4FAE-93E6-92C757106BC0}" srcOrd="0" destOrd="0" presId="urn:microsoft.com/office/officeart/2005/8/layout/hierarchy2"/>
    <dgm:cxn modelId="{E7C472BA-9770-4BA1-A7A2-8A5DD3B9B10A}" srcId="{33EA2DA4-F7CB-46F2-B098-A77F036687C4}" destId="{F1FEFC9C-7E88-4EA4-AAB4-8346AB7D78D5}" srcOrd="1" destOrd="0" parTransId="{66DDF92D-903E-4971-BB24-C5C0AEEE981C}" sibTransId="{BF0E9E1A-74F6-4BDD-B734-1F5FFE2902C9}"/>
    <dgm:cxn modelId="{6A2834A2-340D-435F-A234-B12E2B96686C}" type="presOf" srcId="{66DDF92D-903E-4971-BB24-C5C0AEEE981C}" destId="{2DBF4010-1FE4-47A1-A20E-7642D08EACC5}" srcOrd="0" destOrd="0" presId="urn:microsoft.com/office/officeart/2005/8/layout/hierarchy2"/>
    <dgm:cxn modelId="{AE31E92C-391B-4930-A90D-C27897397530}" type="presOf" srcId="{BC53A208-D5C2-4F28-B638-A688618099F2}" destId="{FF7B7A70-1DAB-4640-B291-670ECB0A32AA}" srcOrd="0" destOrd="0" presId="urn:microsoft.com/office/officeart/2005/8/layout/hierarchy2"/>
    <dgm:cxn modelId="{1C4C3F17-596E-47F6-943E-8B0D9155C9D8}" type="presOf" srcId="{F1FEFC9C-7E88-4EA4-AAB4-8346AB7D78D5}" destId="{EFF3DB21-7DDB-4361-8733-0CBC49CE3C22}" srcOrd="0" destOrd="0" presId="urn:microsoft.com/office/officeart/2005/8/layout/hierarchy2"/>
    <dgm:cxn modelId="{245DDD7A-A1A1-49F7-94D0-328BA77A86C8}" type="presOf" srcId="{08206EF2-7927-4A96-9812-218DC8932387}" destId="{CFBB349A-ED17-4C9B-9ED8-A0AB85591EFF}" srcOrd="1" destOrd="0" presId="urn:microsoft.com/office/officeart/2005/8/layout/hierarchy2"/>
    <dgm:cxn modelId="{5E0E9B09-FA59-4429-BD99-8ABFD4504F1C}" type="presOf" srcId="{516E1D9D-2F38-4F7C-B7F7-4C6A2EB81AEA}" destId="{34AAC0F2-D80D-460D-9E72-F96DA386CF42}" srcOrd="0" destOrd="0" presId="urn:microsoft.com/office/officeart/2005/8/layout/hierarchy2"/>
    <dgm:cxn modelId="{3ADD38C9-7BEB-409A-AC0F-E60B2A715ED7}" type="presOf" srcId="{08206EF2-7927-4A96-9812-218DC8932387}" destId="{13321C1D-FDF5-41D9-B57F-4DF40C050B44}" srcOrd="0" destOrd="0" presId="urn:microsoft.com/office/officeart/2005/8/layout/hierarchy2"/>
    <dgm:cxn modelId="{9958629E-88DB-4946-B455-87308A86D723}" srcId="{516E1D9D-2F38-4F7C-B7F7-4C6A2EB81AEA}" destId="{33EA2DA4-F7CB-46F2-B098-A77F036687C4}" srcOrd="0" destOrd="0" parTransId="{0B637552-33E3-44D1-8645-4C6A6FA59F5E}" sibTransId="{8227F2BF-0D39-465A-8BAE-BBF37232538D}"/>
    <dgm:cxn modelId="{659FBC71-2375-4E69-8D14-BC761BC11F48}" type="presOf" srcId="{66DDF92D-903E-4971-BB24-C5C0AEEE981C}" destId="{D9398CCC-62FD-4A52-BB06-C214CCA5FFDD}" srcOrd="1" destOrd="0" presId="urn:microsoft.com/office/officeart/2005/8/layout/hierarchy2"/>
    <dgm:cxn modelId="{A9299E57-E759-4DA0-A23E-A8349CA4F60E}" type="presParOf" srcId="{34AAC0F2-D80D-460D-9E72-F96DA386CF42}" destId="{9BC56477-34B7-42F3-8B35-4AB5478F1C0E}" srcOrd="0" destOrd="0" presId="urn:microsoft.com/office/officeart/2005/8/layout/hierarchy2"/>
    <dgm:cxn modelId="{0F6094FF-7301-4432-8D5C-D987030FF61B}" type="presParOf" srcId="{9BC56477-34B7-42F3-8B35-4AB5478F1C0E}" destId="{C9BBF5BC-17ED-4FAE-93E6-92C757106BC0}" srcOrd="0" destOrd="0" presId="urn:microsoft.com/office/officeart/2005/8/layout/hierarchy2"/>
    <dgm:cxn modelId="{2393A9F9-799C-45E0-B166-36F5E62700CF}" type="presParOf" srcId="{9BC56477-34B7-42F3-8B35-4AB5478F1C0E}" destId="{00D69C64-60C2-48F7-A5CA-07F2E78E0840}" srcOrd="1" destOrd="0" presId="urn:microsoft.com/office/officeart/2005/8/layout/hierarchy2"/>
    <dgm:cxn modelId="{2342CBF1-3B4E-4502-9BCC-C84CD0BEA282}" type="presParOf" srcId="{00D69C64-60C2-48F7-A5CA-07F2E78E0840}" destId="{13321C1D-FDF5-41D9-B57F-4DF40C050B44}" srcOrd="0" destOrd="0" presId="urn:microsoft.com/office/officeart/2005/8/layout/hierarchy2"/>
    <dgm:cxn modelId="{6C2E2E24-5183-4A83-904A-91DEB4B2E661}" type="presParOf" srcId="{13321C1D-FDF5-41D9-B57F-4DF40C050B44}" destId="{CFBB349A-ED17-4C9B-9ED8-A0AB85591EFF}" srcOrd="0" destOrd="0" presId="urn:microsoft.com/office/officeart/2005/8/layout/hierarchy2"/>
    <dgm:cxn modelId="{2FA00936-F4F5-4F7D-9F5D-30EC073EB752}" type="presParOf" srcId="{00D69C64-60C2-48F7-A5CA-07F2E78E0840}" destId="{5AA736A2-5C6F-4F25-9B40-FF022D4E1274}" srcOrd="1" destOrd="0" presId="urn:microsoft.com/office/officeart/2005/8/layout/hierarchy2"/>
    <dgm:cxn modelId="{E0081DBB-1BDC-4617-BBAB-5C501E094103}" type="presParOf" srcId="{5AA736A2-5C6F-4F25-9B40-FF022D4E1274}" destId="{FF7B7A70-1DAB-4640-B291-670ECB0A32AA}" srcOrd="0" destOrd="0" presId="urn:microsoft.com/office/officeart/2005/8/layout/hierarchy2"/>
    <dgm:cxn modelId="{04B5D907-D5EE-4C7C-9C59-5BBC33A1254D}" type="presParOf" srcId="{5AA736A2-5C6F-4F25-9B40-FF022D4E1274}" destId="{651EA6FC-6F3A-4744-A2EF-46BF2F0F00A7}" srcOrd="1" destOrd="0" presId="urn:microsoft.com/office/officeart/2005/8/layout/hierarchy2"/>
    <dgm:cxn modelId="{2228C004-7E74-49A1-9118-65EFCFEF4A84}" type="presParOf" srcId="{00D69C64-60C2-48F7-A5CA-07F2E78E0840}" destId="{2DBF4010-1FE4-47A1-A20E-7642D08EACC5}" srcOrd="2" destOrd="0" presId="urn:microsoft.com/office/officeart/2005/8/layout/hierarchy2"/>
    <dgm:cxn modelId="{FF12CF78-DC7A-4D80-B1A5-4B1BD8945462}" type="presParOf" srcId="{2DBF4010-1FE4-47A1-A20E-7642D08EACC5}" destId="{D9398CCC-62FD-4A52-BB06-C214CCA5FFDD}" srcOrd="0" destOrd="0" presId="urn:microsoft.com/office/officeart/2005/8/layout/hierarchy2"/>
    <dgm:cxn modelId="{B6498800-ECE4-4777-8CBD-59D537823BC5}" type="presParOf" srcId="{00D69C64-60C2-48F7-A5CA-07F2E78E0840}" destId="{26B5D75E-3124-44DA-9C5E-C87672618CF2}" srcOrd="3" destOrd="0" presId="urn:microsoft.com/office/officeart/2005/8/layout/hierarchy2"/>
    <dgm:cxn modelId="{9F1978E5-080A-47A3-8446-C6483CB4372E}" type="presParOf" srcId="{26B5D75E-3124-44DA-9C5E-C87672618CF2}" destId="{EFF3DB21-7DDB-4361-8733-0CBC49CE3C22}" srcOrd="0" destOrd="0" presId="urn:microsoft.com/office/officeart/2005/8/layout/hierarchy2"/>
    <dgm:cxn modelId="{D2A99C7F-CEFF-41D2-B1CF-89282E525677}" type="presParOf" srcId="{26B5D75E-3124-44DA-9C5E-C87672618CF2}" destId="{C796547A-6386-4F12-B569-7B9941A88D46}" srcOrd="1" destOrd="0" presId="urn:microsoft.com/office/officeart/2005/8/layout/hierarchy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BF5BC-17ED-4FAE-93E6-92C757106BC0}">
      <dsp:nvSpPr>
        <dsp:cNvPr id="0" name=""/>
        <dsp:cNvSpPr/>
      </dsp:nvSpPr>
      <dsp:spPr>
        <a:xfrm>
          <a:off x="3316" y="695323"/>
          <a:ext cx="1285492" cy="904877"/>
        </a:xfrm>
        <a:prstGeom prst="roundRect">
          <a:avLst>
            <a:gd name="adj" fmla="val 10000"/>
          </a:avLst>
        </a:prstGeom>
        <a:solidFill>
          <a:schemeClr val="bg1">
            <a:lumMod val="8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solidFill>
                <a:schemeClr val="tx1">
                  <a:lumMod val="75000"/>
                  <a:lumOff val="25000"/>
                </a:schemeClr>
              </a:solidFill>
              <a:latin typeface="Arial Narrow" panose="020B0606020202030204" pitchFamily="34" charset="0"/>
              <a:ea typeface="+mn-ea"/>
              <a:cs typeface="Times New Roman" panose="02020603050405020304" pitchFamily="18" charset="0"/>
            </a:rPr>
            <a:t>Farming</a:t>
          </a:r>
        </a:p>
        <a:p>
          <a:pPr lvl="0" algn="ctr" defTabSz="622300">
            <a:lnSpc>
              <a:spcPct val="90000"/>
            </a:lnSpc>
            <a:spcBef>
              <a:spcPct val="0"/>
            </a:spcBef>
            <a:spcAft>
              <a:spcPct val="35000"/>
            </a:spcAft>
          </a:pPr>
          <a:r>
            <a:rPr lang="en-US" sz="2000" b="1" kern="1200" dirty="0">
              <a:solidFill>
                <a:sysClr val="windowText" lastClr="000000"/>
              </a:solidFill>
              <a:latin typeface="Arial Narrow" panose="020B0606020202030204" pitchFamily="34" charset="0"/>
              <a:ea typeface="+mn-ea"/>
              <a:cs typeface="Times New Roman" panose="02020603050405020304" pitchFamily="18" charset="0"/>
            </a:rPr>
            <a:t>91%</a:t>
          </a:r>
        </a:p>
      </dsp:txBody>
      <dsp:txXfrm>
        <a:off x="29819" y="721826"/>
        <a:ext cx="1232486" cy="851871"/>
      </dsp:txXfrm>
    </dsp:sp>
    <dsp:sp modelId="{13321C1D-FDF5-41D9-B57F-4DF40C050B44}">
      <dsp:nvSpPr>
        <dsp:cNvPr id="0" name=""/>
        <dsp:cNvSpPr/>
      </dsp:nvSpPr>
      <dsp:spPr>
        <a:xfrm rot="18636924">
          <a:off x="1166286" y="856086"/>
          <a:ext cx="702088" cy="50399"/>
        </a:xfrm>
        <a:custGeom>
          <a:avLst/>
          <a:gdLst/>
          <a:ahLst/>
          <a:cxnLst/>
          <a:rect l="0" t="0" r="0" b="0"/>
          <a:pathLst>
            <a:path>
              <a:moveTo>
                <a:pt x="0" y="39023"/>
              </a:moveTo>
              <a:lnTo>
                <a:pt x="634743" y="39023"/>
              </a:lnTo>
            </a:path>
          </a:pathLst>
        </a:custGeom>
        <a:noFill/>
        <a:ln w="12700" cap="flat" cmpd="sng" algn="ctr">
          <a:solidFill>
            <a:schemeClr val="tx1">
              <a:lumMod val="50000"/>
              <a:lumOff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solidFill>
              <a:sysClr val="windowText" lastClr="000000"/>
            </a:solidFill>
            <a:latin typeface="Arial Narrow" panose="020B0606020202030204" pitchFamily="34" charset="0"/>
            <a:ea typeface="+mn-ea"/>
            <a:cs typeface="Times New Roman" panose="02020603050405020304" pitchFamily="18" charset="0"/>
          </a:endParaRPr>
        </a:p>
      </dsp:txBody>
      <dsp:txXfrm>
        <a:off x="1499778" y="863734"/>
        <a:ext cx="35104" cy="35104"/>
      </dsp:txXfrm>
    </dsp:sp>
    <dsp:sp modelId="{FF7B7A70-1DAB-4640-B291-670ECB0A32AA}">
      <dsp:nvSpPr>
        <dsp:cNvPr id="0" name=""/>
        <dsp:cNvSpPr/>
      </dsp:nvSpPr>
      <dsp:spPr>
        <a:xfrm>
          <a:off x="1745853" y="141427"/>
          <a:ext cx="1285492" cy="946765"/>
        </a:xfrm>
        <a:prstGeom prst="roundRect">
          <a:avLst>
            <a:gd name="adj" fmla="val 10000"/>
          </a:avLst>
        </a:prstGeom>
        <a:solidFill>
          <a:schemeClr val="bg1">
            <a:lumMod val="8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solidFill>
                <a:schemeClr val="tx1">
                  <a:lumMod val="75000"/>
                  <a:lumOff val="25000"/>
                </a:schemeClr>
              </a:solidFill>
              <a:latin typeface="Arial Narrow" panose="020B0606020202030204" pitchFamily="34" charset="0"/>
              <a:ea typeface="+mn-ea"/>
              <a:cs typeface="Times New Roman" panose="02020603050405020304" pitchFamily="18" charset="0"/>
            </a:rPr>
            <a:t>Food </a:t>
          </a:r>
          <a:r>
            <a:rPr lang="en-US" sz="1400" kern="1200" dirty="0" smtClean="0">
              <a:solidFill>
                <a:schemeClr val="tx1">
                  <a:lumMod val="75000"/>
                  <a:lumOff val="25000"/>
                </a:schemeClr>
              </a:solidFill>
              <a:latin typeface="Arial Narrow" panose="020B0606020202030204" pitchFamily="34" charset="0"/>
              <a:ea typeface="+mn-ea"/>
              <a:cs typeface="Times New Roman" panose="02020603050405020304" pitchFamily="18" charset="0"/>
            </a:rPr>
            <a:t>manuf./</a:t>
          </a:r>
          <a:endParaRPr lang="en-US" sz="1400" kern="1200" dirty="0">
            <a:solidFill>
              <a:schemeClr val="tx1">
                <a:lumMod val="75000"/>
                <a:lumOff val="25000"/>
              </a:schemeClr>
            </a:solidFill>
            <a:latin typeface="Arial Narrow" panose="020B0606020202030204" pitchFamily="34" charset="0"/>
            <a:ea typeface="+mn-ea"/>
            <a:cs typeface="Times New Roman" panose="02020603050405020304" pitchFamily="18" charset="0"/>
          </a:endParaRPr>
        </a:p>
        <a:p>
          <a:pPr lvl="0" algn="ctr" defTabSz="622300">
            <a:lnSpc>
              <a:spcPct val="90000"/>
            </a:lnSpc>
            <a:spcBef>
              <a:spcPct val="0"/>
            </a:spcBef>
            <a:spcAft>
              <a:spcPct val="35000"/>
            </a:spcAft>
          </a:pPr>
          <a:r>
            <a:rPr lang="en-US" sz="1400" kern="1200" dirty="0">
              <a:solidFill>
                <a:schemeClr val="tx1">
                  <a:lumMod val="75000"/>
                  <a:lumOff val="25000"/>
                </a:schemeClr>
              </a:solidFill>
              <a:latin typeface="Arial Narrow" panose="020B0606020202030204" pitchFamily="34" charset="0"/>
              <a:ea typeface="+mn-ea"/>
              <a:cs typeface="Times New Roman" panose="02020603050405020304" pitchFamily="18" charset="0"/>
            </a:rPr>
            <a:t>industry</a:t>
          </a:r>
        </a:p>
        <a:p>
          <a:pPr lvl="0" algn="ctr" defTabSz="622300">
            <a:lnSpc>
              <a:spcPct val="90000"/>
            </a:lnSpc>
            <a:spcBef>
              <a:spcPct val="0"/>
            </a:spcBef>
            <a:spcAft>
              <a:spcPct val="35000"/>
            </a:spcAft>
          </a:pPr>
          <a:r>
            <a:rPr lang="en-US" sz="2400" b="1" kern="1200" dirty="0">
              <a:solidFill>
                <a:sysClr val="windowText" lastClr="000000"/>
              </a:solidFill>
              <a:latin typeface="Arial Narrow" panose="020B0606020202030204" pitchFamily="34" charset="0"/>
              <a:ea typeface="+mn-ea"/>
              <a:cs typeface="Times New Roman" panose="02020603050405020304" pitchFamily="18" charset="0"/>
            </a:rPr>
            <a:t>3%</a:t>
          </a:r>
        </a:p>
      </dsp:txBody>
      <dsp:txXfrm>
        <a:off x="1773583" y="169157"/>
        <a:ext cx="1230032" cy="891305"/>
      </dsp:txXfrm>
    </dsp:sp>
    <dsp:sp modelId="{2DBF4010-1FE4-47A1-A20E-7642D08EACC5}">
      <dsp:nvSpPr>
        <dsp:cNvPr id="0" name=""/>
        <dsp:cNvSpPr/>
      </dsp:nvSpPr>
      <dsp:spPr>
        <a:xfrm rot="2996508">
          <a:off x="1170156" y="1377350"/>
          <a:ext cx="665771" cy="50399"/>
        </a:xfrm>
        <a:custGeom>
          <a:avLst/>
          <a:gdLst/>
          <a:ahLst/>
          <a:cxnLst/>
          <a:rect l="0" t="0" r="0" b="0"/>
          <a:pathLst>
            <a:path>
              <a:moveTo>
                <a:pt x="0" y="39023"/>
              </a:moveTo>
              <a:lnTo>
                <a:pt x="634743" y="39023"/>
              </a:lnTo>
            </a:path>
          </a:pathLst>
        </a:custGeom>
        <a:noFill/>
        <a:ln w="12700" cap="flat" cmpd="sng" algn="ctr">
          <a:solidFill>
            <a:schemeClr val="tx1">
              <a:lumMod val="50000"/>
              <a:lumOff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solidFill>
              <a:sysClr val="windowText" lastClr="000000"/>
            </a:solidFill>
            <a:latin typeface="Arial Narrow" panose="020B0606020202030204" pitchFamily="34" charset="0"/>
            <a:ea typeface="+mn-ea"/>
            <a:cs typeface="Times New Roman" panose="02020603050405020304" pitchFamily="18" charset="0"/>
          </a:endParaRPr>
        </a:p>
      </dsp:txBody>
      <dsp:txXfrm>
        <a:off x="1486398" y="1385906"/>
        <a:ext cx="33288" cy="33288"/>
      </dsp:txXfrm>
    </dsp:sp>
    <dsp:sp modelId="{EFF3DB21-7DDB-4361-8733-0CBC49CE3C22}">
      <dsp:nvSpPr>
        <dsp:cNvPr id="0" name=""/>
        <dsp:cNvSpPr/>
      </dsp:nvSpPr>
      <dsp:spPr>
        <a:xfrm>
          <a:off x="1717276" y="1202614"/>
          <a:ext cx="1285492" cy="909447"/>
        </a:xfrm>
        <a:prstGeom prst="roundRect">
          <a:avLst>
            <a:gd name="adj" fmla="val 10000"/>
          </a:avLst>
        </a:prstGeom>
        <a:solidFill>
          <a:schemeClr val="bg1">
            <a:lumMod val="8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solidFill>
                <a:schemeClr val="tx1">
                  <a:lumMod val="75000"/>
                  <a:lumOff val="25000"/>
                </a:schemeClr>
              </a:solidFill>
              <a:latin typeface="Arial Narrow" panose="020B0606020202030204" pitchFamily="34" charset="0"/>
              <a:ea typeface="+mn-ea"/>
              <a:cs typeface="Times New Roman" panose="02020603050405020304" pitchFamily="18" charset="0"/>
            </a:rPr>
            <a:t>Food services</a:t>
          </a:r>
        </a:p>
        <a:p>
          <a:pPr lvl="0" algn="ctr" defTabSz="622300">
            <a:lnSpc>
              <a:spcPct val="90000"/>
            </a:lnSpc>
            <a:spcBef>
              <a:spcPct val="0"/>
            </a:spcBef>
            <a:spcAft>
              <a:spcPct val="35000"/>
            </a:spcAft>
          </a:pPr>
          <a:r>
            <a:rPr lang="en-US" sz="2400" b="1" kern="1200" dirty="0">
              <a:solidFill>
                <a:sysClr val="windowText" lastClr="000000"/>
              </a:solidFill>
              <a:latin typeface="Arial Narrow" panose="020B0606020202030204" pitchFamily="34" charset="0"/>
              <a:ea typeface="+mn-ea"/>
              <a:cs typeface="Times New Roman" panose="02020603050405020304" pitchFamily="18" charset="0"/>
            </a:rPr>
            <a:t>6%</a:t>
          </a:r>
        </a:p>
      </dsp:txBody>
      <dsp:txXfrm>
        <a:off x="1743913" y="1229251"/>
        <a:ext cx="1232218" cy="8561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BF5BC-17ED-4FAE-93E6-92C757106BC0}">
      <dsp:nvSpPr>
        <dsp:cNvPr id="0" name=""/>
        <dsp:cNvSpPr/>
      </dsp:nvSpPr>
      <dsp:spPr>
        <a:xfrm>
          <a:off x="3316" y="695323"/>
          <a:ext cx="1285492" cy="904877"/>
        </a:xfrm>
        <a:prstGeom prst="roundRect">
          <a:avLst>
            <a:gd name="adj" fmla="val 10000"/>
          </a:avLst>
        </a:prstGeom>
        <a:solidFill>
          <a:schemeClr val="bg1">
            <a:lumMod val="8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solidFill>
                <a:schemeClr val="tx1">
                  <a:lumMod val="75000"/>
                  <a:lumOff val="25000"/>
                </a:schemeClr>
              </a:solidFill>
              <a:latin typeface="Arial Narrow" panose="020B0606020202030204" pitchFamily="34" charset="0"/>
              <a:ea typeface="+mn-ea"/>
              <a:cs typeface="Times New Roman" panose="02020603050405020304" pitchFamily="18" charset="0"/>
            </a:rPr>
            <a:t>Farming</a:t>
          </a:r>
        </a:p>
        <a:p>
          <a:pPr lvl="0" algn="ctr" defTabSz="622300">
            <a:lnSpc>
              <a:spcPct val="90000"/>
            </a:lnSpc>
            <a:spcBef>
              <a:spcPct val="0"/>
            </a:spcBef>
            <a:spcAft>
              <a:spcPct val="35000"/>
            </a:spcAft>
          </a:pPr>
          <a:r>
            <a:rPr lang="en-US" sz="2000" b="1" kern="1200" dirty="0" smtClean="0">
              <a:solidFill>
                <a:sysClr val="windowText" lastClr="000000"/>
              </a:solidFill>
              <a:latin typeface="Arial Narrow" panose="020B0606020202030204" pitchFamily="34" charset="0"/>
              <a:ea typeface="+mn-ea"/>
              <a:cs typeface="Times New Roman" panose="02020603050405020304" pitchFamily="18" charset="0"/>
            </a:rPr>
            <a:t>49%</a:t>
          </a:r>
          <a:endParaRPr lang="en-US" sz="2000" b="1" kern="1200" dirty="0">
            <a:solidFill>
              <a:sysClr val="windowText" lastClr="000000"/>
            </a:solidFill>
            <a:latin typeface="Arial Narrow" panose="020B0606020202030204" pitchFamily="34" charset="0"/>
            <a:ea typeface="+mn-ea"/>
            <a:cs typeface="Times New Roman" panose="02020603050405020304" pitchFamily="18" charset="0"/>
          </a:endParaRPr>
        </a:p>
      </dsp:txBody>
      <dsp:txXfrm>
        <a:off x="29819" y="721826"/>
        <a:ext cx="1232486" cy="851871"/>
      </dsp:txXfrm>
    </dsp:sp>
    <dsp:sp modelId="{13321C1D-FDF5-41D9-B57F-4DF40C050B44}">
      <dsp:nvSpPr>
        <dsp:cNvPr id="0" name=""/>
        <dsp:cNvSpPr/>
      </dsp:nvSpPr>
      <dsp:spPr>
        <a:xfrm rot="18636924">
          <a:off x="1166286" y="856086"/>
          <a:ext cx="702088" cy="50399"/>
        </a:xfrm>
        <a:custGeom>
          <a:avLst/>
          <a:gdLst/>
          <a:ahLst/>
          <a:cxnLst/>
          <a:rect l="0" t="0" r="0" b="0"/>
          <a:pathLst>
            <a:path>
              <a:moveTo>
                <a:pt x="0" y="39023"/>
              </a:moveTo>
              <a:lnTo>
                <a:pt x="634743" y="39023"/>
              </a:lnTo>
            </a:path>
          </a:pathLst>
        </a:custGeom>
        <a:noFill/>
        <a:ln w="12700" cap="flat" cmpd="sng" algn="ctr">
          <a:solidFill>
            <a:schemeClr val="tx1">
              <a:lumMod val="50000"/>
              <a:lumOff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solidFill>
              <a:sysClr val="windowText" lastClr="000000"/>
            </a:solidFill>
            <a:latin typeface="Arial Narrow" panose="020B0606020202030204" pitchFamily="34" charset="0"/>
            <a:ea typeface="+mn-ea"/>
            <a:cs typeface="Times New Roman" panose="02020603050405020304" pitchFamily="18" charset="0"/>
          </a:endParaRPr>
        </a:p>
      </dsp:txBody>
      <dsp:txXfrm>
        <a:off x="1499778" y="863734"/>
        <a:ext cx="35104" cy="35104"/>
      </dsp:txXfrm>
    </dsp:sp>
    <dsp:sp modelId="{FF7B7A70-1DAB-4640-B291-670ECB0A32AA}">
      <dsp:nvSpPr>
        <dsp:cNvPr id="0" name=""/>
        <dsp:cNvSpPr/>
      </dsp:nvSpPr>
      <dsp:spPr>
        <a:xfrm>
          <a:off x="1745853" y="141427"/>
          <a:ext cx="1285492" cy="946765"/>
        </a:xfrm>
        <a:prstGeom prst="roundRect">
          <a:avLst>
            <a:gd name="adj" fmla="val 10000"/>
          </a:avLst>
        </a:prstGeom>
        <a:solidFill>
          <a:schemeClr val="bg1">
            <a:lumMod val="8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solidFill>
                <a:schemeClr val="tx1">
                  <a:lumMod val="75000"/>
                  <a:lumOff val="25000"/>
                </a:schemeClr>
              </a:solidFill>
              <a:latin typeface="Arial Narrow" panose="020B0606020202030204" pitchFamily="34" charset="0"/>
              <a:ea typeface="+mn-ea"/>
              <a:cs typeface="Times New Roman" panose="02020603050405020304" pitchFamily="18" charset="0"/>
            </a:rPr>
            <a:t>Food </a:t>
          </a:r>
          <a:r>
            <a:rPr lang="en-US" sz="1400" kern="1200" dirty="0" smtClean="0">
              <a:solidFill>
                <a:schemeClr val="tx1">
                  <a:lumMod val="75000"/>
                  <a:lumOff val="25000"/>
                </a:schemeClr>
              </a:solidFill>
              <a:latin typeface="Arial Narrow" panose="020B0606020202030204" pitchFamily="34" charset="0"/>
              <a:ea typeface="+mn-ea"/>
              <a:cs typeface="Times New Roman" panose="02020603050405020304" pitchFamily="18" charset="0"/>
            </a:rPr>
            <a:t>manuf./</a:t>
          </a:r>
          <a:endParaRPr lang="en-US" sz="1400" kern="1200" dirty="0">
            <a:solidFill>
              <a:schemeClr val="tx1">
                <a:lumMod val="75000"/>
                <a:lumOff val="25000"/>
              </a:schemeClr>
            </a:solidFill>
            <a:latin typeface="Arial Narrow" panose="020B0606020202030204" pitchFamily="34" charset="0"/>
            <a:ea typeface="+mn-ea"/>
            <a:cs typeface="Times New Roman" panose="02020603050405020304" pitchFamily="18" charset="0"/>
          </a:endParaRPr>
        </a:p>
        <a:p>
          <a:pPr lvl="0" algn="ctr" defTabSz="622300">
            <a:lnSpc>
              <a:spcPct val="90000"/>
            </a:lnSpc>
            <a:spcBef>
              <a:spcPct val="0"/>
            </a:spcBef>
            <a:spcAft>
              <a:spcPct val="35000"/>
            </a:spcAft>
          </a:pPr>
          <a:r>
            <a:rPr lang="en-US" sz="1400" kern="1200" dirty="0">
              <a:solidFill>
                <a:schemeClr val="tx1">
                  <a:lumMod val="75000"/>
                  <a:lumOff val="25000"/>
                </a:schemeClr>
              </a:solidFill>
              <a:latin typeface="Arial Narrow" panose="020B0606020202030204" pitchFamily="34" charset="0"/>
              <a:ea typeface="+mn-ea"/>
              <a:cs typeface="Times New Roman" panose="02020603050405020304" pitchFamily="18" charset="0"/>
            </a:rPr>
            <a:t>industry</a:t>
          </a:r>
        </a:p>
        <a:p>
          <a:pPr lvl="0" algn="ctr" defTabSz="622300">
            <a:lnSpc>
              <a:spcPct val="90000"/>
            </a:lnSpc>
            <a:spcBef>
              <a:spcPct val="0"/>
            </a:spcBef>
            <a:spcAft>
              <a:spcPct val="35000"/>
            </a:spcAft>
          </a:pPr>
          <a:r>
            <a:rPr lang="en-US" sz="2400" b="1" kern="1200" dirty="0" smtClean="0">
              <a:solidFill>
                <a:sysClr val="windowText" lastClr="000000"/>
              </a:solidFill>
              <a:latin typeface="Arial Narrow" panose="020B0606020202030204" pitchFamily="34" charset="0"/>
              <a:ea typeface="+mn-ea"/>
              <a:cs typeface="Times New Roman" panose="02020603050405020304" pitchFamily="18" charset="0"/>
            </a:rPr>
            <a:t>25%</a:t>
          </a:r>
          <a:endParaRPr lang="en-US" sz="2400" b="1" kern="1200" dirty="0">
            <a:solidFill>
              <a:sysClr val="windowText" lastClr="000000"/>
            </a:solidFill>
            <a:latin typeface="Arial Narrow" panose="020B0606020202030204" pitchFamily="34" charset="0"/>
            <a:ea typeface="+mn-ea"/>
            <a:cs typeface="Times New Roman" panose="02020603050405020304" pitchFamily="18" charset="0"/>
          </a:endParaRPr>
        </a:p>
      </dsp:txBody>
      <dsp:txXfrm>
        <a:off x="1773583" y="169157"/>
        <a:ext cx="1230032" cy="891305"/>
      </dsp:txXfrm>
    </dsp:sp>
    <dsp:sp modelId="{2DBF4010-1FE4-47A1-A20E-7642D08EACC5}">
      <dsp:nvSpPr>
        <dsp:cNvPr id="0" name=""/>
        <dsp:cNvSpPr/>
      </dsp:nvSpPr>
      <dsp:spPr>
        <a:xfrm rot="2996508">
          <a:off x="1170156" y="1377350"/>
          <a:ext cx="665771" cy="50399"/>
        </a:xfrm>
        <a:custGeom>
          <a:avLst/>
          <a:gdLst/>
          <a:ahLst/>
          <a:cxnLst/>
          <a:rect l="0" t="0" r="0" b="0"/>
          <a:pathLst>
            <a:path>
              <a:moveTo>
                <a:pt x="0" y="39023"/>
              </a:moveTo>
              <a:lnTo>
                <a:pt x="634743" y="39023"/>
              </a:lnTo>
            </a:path>
          </a:pathLst>
        </a:custGeom>
        <a:noFill/>
        <a:ln w="12700" cap="flat" cmpd="sng" algn="ctr">
          <a:solidFill>
            <a:schemeClr val="tx1">
              <a:lumMod val="50000"/>
              <a:lumOff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solidFill>
              <a:sysClr val="windowText" lastClr="000000"/>
            </a:solidFill>
            <a:latin typeface="Arial Narrow" panose="020B0606020202030204" pitchFamily="34" charset="0"/>
            <a:ea typeface="+mn-ea"/>
            <a:cs typeface="Times New Roman" panose="02020603050405020304" pitchFamily="18" charset="0"/>
          </a:endParaRPr>
        </a:p>
      </dsp:txBody>
      <dsp:txXfrm>
        <a:off x="1486398" y="1385906"/>
        <a:ext cx="33288" cy="33288"/>
      </dsp:txXfrm>
    </dsp:sp>
    <dsp:sp modelId="{EFF3DB21-7DDB-4361-8733-0CBC49CE3C22}">
      <dsp:nvSpPr>
        <dsp:cNvPr id="0" name=""/>
        <dsp:cNvSpPr/>
      </dsp:nvSpPr>
      <dsp:spPr>
        <a:xfrm>
          <a:off x="1717276" y="1202614"/>
          <a:ext cx="1285492" cy="909447"/>
        </a:xfrm>
        <a:prstGeom prst="roundRect">
          <a:avLst>
            <a:gd name="adj" fmla="val 10000"/>
          </a:avLst>
        </a:prstGeom>
        <a:solidFill>
          <a:schemeClr val="bg1">
            <a:lumMod val="8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solidFill>
                <a:schemeClr val="tx1">
                  <a:lumMod val="75000"/>
                  <a:lumOff val="25000"/>
                </a:schemeClr>
              </a:solidFill>
              <a:latin typeface="Arial Narrow" panose="020B0606020202030204" pitchFamily="34" charset="0"/>
              <a:ea typeface="+mn-ea"/>
              <a:cs typeface="Times New Roman" panose="02020603050405020304" pitchFamily="18" charset="0"/>
            </a:rPr>
            <a:t>Food services</a:t>
          </a:r>
        </a:p>
        <a:p>
          <a:pPr lvl="0" algn="ctr" defTabSz="622300">
            <a:lnSpc>
              <a:spcPct val="90000"/>
            </a:lnSpc>
            <a:spcBef>
              <a:spcPct val="0"/>
            </a:spcBef>
            <a:spcAft>
              <a:spcPct val="35000"/>
            </a:spcAft>
          </a:pPr>
          <a:r>
            <a:rPr lang="en-US" sz="2400" b="1" kern="1200" dirty="0" smtClean="0">
              <a:solidFill>
                <a:sysClr val="windowText" lastClr="000000"/>
              </a:solidFill>
              <a:latin typeface="Arial Narrow" panose="020B0606020202030204" pitchFamily="34" charset="0"/>
              <a:ea typeface="+mn-ea"/>
              <a:cs typeface="Times New Roman" panose="02020603050405020304" pitchFamily="18" charset="0"/>
            </a:rPr>
            <a:t>26</a:t>
          </a:r>
          <a:r>
            <a:rPr lang="en-US" sz="2400" b="1" kern="1200" dirty="0">
              <a:solidFill>
                <a:sysClr val="windowText" lastClr="000000"/>
              </a:solidFill>
              <a:latin typeface="Arial Narrow" panose="020B0606020202030204" pitchFamily="34" charset="0"/>
              <a:ea typeface="+mn-ea"/>
              <a:cs typeface="Times New Roman" panose="02020603050405020304" pitchFamily="18" charset="0"/>
            </a:rPr>
            <a:t>%</a:t>
          </a:r>
        </a:p>
      </dsp:txBody>
      <dsp:txXfrm>
        <a:off x="1743913" y="1229251"/>
        <a:ext cx="1232218" cy="8561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BF5BC-17ED-4FAE-93E6-92C757106BC0}">
      <dsp:nvSpPr>
        <dsp:cNvPr id="0" name=""/>
        <dsp:cNvSpPr/>
      </dsp:nvSpPr>
      <dsp:spPr>
        <a:xfrm>
          <a:off x="3316" y="695323"/>
          <a:ext cx="1285492" cy="904877"/>
        </a:xfrm>
        <a:prstGeom prst="roundRect">
          <a:avLst>
            <a:gd name="adj" fmla="val 10000"/>
          </a:avLst>
        </a:prstGeom>
        <a:solidFill>
          <a:schemeClr val="bg1">
            <a:lumMod val="8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solidFill>
                <a:schemeClr val="tx1">
                  <a:lumMod val="75000"/>
                  <a:lumOff val="25000"/>
                </a:schemeClr>
              </a:solidFill>
              <a:latin typeface="Arial Narrow" panose="020B0606020202030204" pitchFamily="34" charset="0"/>
              <a:ea typeface="+mn-ea"/>
              <a:cs typeface="Times New Roman" panose="02020603050405020304" pitchFamily="18" charset="0"/>
            </a:rPr>
            <a:t>Farming</a:t>
          </a:r>
        </a:p>
        <a:p>
          <a:pPr lvl="0" algn="ctr" defTabSz="622300">
            <a:lnSpc>
              <a:spcPct val="90000"/>
            </a:lnSpc>
            <a:spcBef>
              <a:spcPct val="0"/>
            </a:spcBef>
            <a:spcAft>
              <a:spcPct val="35000"/>
            </a:spcAft>
          </a:pPr>
          <a:r>
            <a:rPr lang="en-US" sz="2000" b="1" kern="1200" dirty="0" smtClean="0">
              <a:solidFill>
                <a:sysClr val="windowText" lastClr="000000"/>
              </a:solidFill>
              <a:latin typeface="Arial Narrow" panose="020B0606020202030204" pitchFamily="34" charset="0"/>
              <a:ea typeface="+mn-ea"/>
              <a:cs typeface="Times New Roman" panose="02020603050405020304" pitchFamily="18" charset="0"/>
            </a:rPr>
            <a:t>21%</a:t>
          </a:r>
          <a:endParaRPr lang="en-US" sz="2000" b="1" kern="1200" dirty="0">
            <a:solidFill>
              <a:sysClr val="windowText" lastClr="000000"/>
            </a:solidFill>
            <a:latin typeface="Arial Narrow" panose="020B0606020202030204" pitchFamily="34" charset="0"/>
            <a:ea typeface="+mn-ea"/>
            <a:cs typeface="Times New Roman" panose="02020603050405020304" pitchFamily="18" charset="0"/>
          </a:endParaRPr>
        </a:p>
      </dsp:txBody>
      <dsp:txXfrm>
        <a:off x="29819" y="721826"/>
        <a:ext cx="1232486" cy="851871"/>
      </dsp:txXfrm>
    </dsp:sp>
    <dsp:sp modelId="{13321C1D-FDF5-41D9-B57F-4DF40C050B44}">
      <dsp:nvSpPr>
        <dsp:cNvPr id="0" name=""/>
        <dsp:cNvSpPr/>
      </dsp:nvSpPr>
      <dsp:spPr>
        <a:xfrm rot="18636924">
          <a:off x="1166286" y="856086"/>
          <a:ext cx="702088" cy="50399"/>
        </a:xfrm>
        <a:custGeom>
          <a:avLst/>
          <a:gdLst/>
          <a:ahLst/>
          <a:cxnLst/>
          <a:rect l="0" t="0" r="0" b="0"/>
          <a:pathLst>
            <a:path>
              <a:moveTo>
                <a:pt x="0" y="39023"/>
              </a:moveTo>
              <a:lnTo>
                <a:pt x="634743" y="39023"/>
              </a:lnTo>
            </a:path>
          </a:pathLst>
        </a:custGeom>
        <a:noFill/>
        <a:ln w="12700" cap="flat" cmpd="sng" algn="ctr">
          <a:solidFill>
            <a:schemeClr val="tx1">
              <a:lumMod val="50000"/>
              <a:lumOff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solidFill>
              <a:sysClr val="windowText" lastClr="000000"/>
            </a:solidFill>
            <a:latin typeface="Arial Narrow" panose="020B0606020202030204" pitchFamily="34" charset="0"/>
            <a:ea typeface="+mn-ea"/>
            <a:cs typeface="Times New Roman" panose="02020603050405020304" pitchFamily="18" charset="0"/>
          </a:endParaRPr>
        </a:p>
      </dsp:txBody>
      <dsp:txXfrm>
        <a:off x="1499778" y="863734"/>
        <a:ext cx="35104" cy="35104"/>
      </dsp:txXfrm>
    </dsp:sp>
    <dsp:sp modelId="{FF7B7A70-1DAB-4640-B291-670ECB0A32AA}">
      <dsp:nvSpPr>
        <dsp:cNvPr id="0" name=""/>
        <dsp:cNvSpPr/>
      </dsp:nvSpPr>
      <dsp:spPr>
        <a:xfrm>
          <a:off x="1745853" y="141427"/>
          <a:ext cx="1285492" cy="946765"/>
        </a:xfrm>
        <a:prstGeom prst="roundRect">
          <a:avLst>
            <a:gd name="adj" fmla="val 10000"/>
          </a:avLst>
        </a:prstGeom>
        <a:solidFill>
          <a:schemeClr val="bg1">
            <a:lumMod val="8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solidFill>
                <a:schemeClr val="tx1">
                  <a:lumMod val="75000"/>
                  <a:lumOff val="25000"/>
                </a:schemeClr>
              </a:solidFill>
              <a:latin typeface="Arial Narrow" panose="020B0606020202030204" pitchFamily="34" charset="0"/>
              <a:ea typeface="+mn-ea"/>
              <a:cs typeface="Times New Roman" panose="02020603050405020304" pitchFamily="18" charset="0"/>
            </a:rPr>
            <a:t>Food </a:t>
          </a:r>
          <a:r>
            <a:rPr lang="en-US" sz="1400" kern="1200" dirty="0" smtClean="0">
              <a:solidFill>
                <a:schemeClr val="tx1">
                  <a:lumMod val="75000"/>
                  <a:lumOff val="25000"/>
                </a:schemeClr>
              </a:solidFill>
              <a:latin typeface="Arial Narrow" panose="020B0606020202030204" pitchFamily="34" charset="0"/>
              <a:ea typeface="+mn-ea"/>
              <a:cs typeface="Times New Roman" panose="02020603050405020304" pitchFamily="18" charset="0"/>
            </a:rPr>
            <a:t>manuf./</a:t>
          </a:r>
          <a:endParaRPr lang="en-US" sz="1400" kern="1200" dirty="0">
            <a:solidFill>
              <a:schemeClr val="tx1">
                <a:lumMod val="75000"/>
                <a:lumOff val="25000"/>
              </a:schemeClr>
            </a:solidFill>
            <a:latin typeface="Arial Narrow" panose="020B0606020202030204" pitchFamily="34" charset="0"/>
            <a:ea typeface="+mn-ea"/>
            <a:cs typeface="Times New Roman" panose="02020603050405020304" pitchFamily="18" charset="0"/>
          </a:endParaRPr>
        </a:p>
        <a:p>
          <a:pPr lvl="0" algn="ctr" defTabSz="622300">
            <a:lnSpc>
              <a:spcPct val="90000"/>
            </a:lnSpc>
            <a:spcBef>
              <a:spcPct val="0"/>
            </a:spcBef>
            <a:spcAft>
              <a:spcPct val="35000"/>
            </a:spcAft>
          </a:pPr>
          <a:r>
            <a:rPr lang="en-US" sz="1400" kern="1200" dirty="0">
              <a:solidFill>
                <a:schemeClr val="tx1">
                  <a:lumMod val="75000"/>
                  <a:lumOff val="25000"/>
                </a:schemeClr>
              </a:solidFill>
              <a:latin typeface="Arial Narrow" panose="020B0606020202030204" pitchFamily="34" charset="0"/>
              <a:ea typeface="+mn-ea"/>
              <a:cs typeface="Times New Roman" panose="02020603050405020304" pitchFamily="18" charset="0"/>
            </a:rPr>
            <a:t>industry</a:t>
          </a:r>
        </a:p>
        <a:p>
          <a:pPr lvl="0" algn="ctr" defTabSz="622300">
            <a:lnSpc>
              <a:spcPct val="90000"/>
            </a:lnSpc>
            <a:spcBef>
              <a:spcPct val="0"/>
            </a:spcBef>
            <a:spcAft>
              <a:spcPct val="35000"/>
            </a:spcAft>
          </a:pPr>
          <a:r>
            <a:rPr lang="en-US" sz="2400" b="1" kern="1200" dirty="0" smtClean="0">
              <a:solidFill>
                <a:sysClr val="windowText" lastClr="000000"/>
              </a:solidFill>
              <a:latin typeface="Arial Narrow" panose="020B0606020202030204" pitchFamily="34" charset="0"/>
              <a:ea typeface="+mn-ea"/>
              <a:cs typeface="Times New Roman" panose="02020603050405020304" pitchFamily="18" charset="0"/>
            </a:rPr>
            <a:t>13%</a:t>
          </a:r>
          <a:endParaRPr lang="en-US" sz="2400" b="1" kern="1200" dirty="0">
            <a:solidFill>
              <a:sysClr val="windowText" lastClr="000000"/>
            </a:solidFill>
            <a:latin typeface="Arial Narrow" panose="020B0606020202030204" pitchFamily="34" charset="0"/>
            <a:ea typeface="+mn-ea"/>
            <a:cs typeface="Times New Roman" panose="02020603050405020304" pitchFamily="18" charset="0"/>
          </a:endParaRPr>
        </a:p>
      </dsp:txBody>
      <dsp:txXfrm>
        <a:off x="1773583" y="169157"/>
        <a:ext cx="1230032" cy="891305"/>
      </dsp:txXfrm>
    </dsp:sp>
    <dsp:sp modelId="{2DBF4010-1FE4-47A1-A20E-7642D08EACC5}">
      <dsp:nvSpPr>
        <dsp:cNvPr id="0" name=""/>
        <dsp:cNvSpPr/>
      </dsp:nvSpPr>
      <dsp:spPr>
        <a:xfrm rot="2996508">
          <a:off x="1170156" y="1377350"/>
          <a:ext cx="665771" cy="50399"/>
        </a:xfrm>
        <a:custGeom>
          <a:avLst/>
          <a:gdLst/>
          <a:ahLst/>
          <a:cxnLst/>
          <a:rect l="0" t="0" r="0" b="0"/>
          <a:pathLst>
            <a:path>
              <a:moveTo>
                <a:pt x="0" y="39023"/>
              </a:moveTo>
              <a:lnTo>
                <a:pt x="634743" y="39023"/>
              </a:lnTo>
            </a:path>
          </a:pathLst>
        </a:custGeom>
        <a:noFill/>
        <a:ln w="12700" cap="flat" cmpd="sng" algn="ctr">
          <a:solidFill>
            <a:schemeClr val="tx1">
              <a:lumMod val="50000"/>
              <a:lumOff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solidFill>
              <a:sysClr val="windowText" lastClr="000000"/>
            </a:solidFill>
            <a:latin typeface="Arial Narrow" panose="020B0606020202030204" pitchFamily="34" charset="0"/>
            <a:ea typeface="+mn-ea"/>
            <a:cs typeface="Times New Roman" panose="02020603050405020304" pitchFamily="18" charset="0"/>
          </a:endParaRPr>
        </a:p>
      </dsp:txBody>
      <dsp:txXfrm>
        <a:off x="1486398" y="1385906"/>
        <a:ext cx="33288" cy="33288"/>
      </dsp:txXfrm>
    </dsp:sp>
    <dsp:sp modelId="{EFF3DB21-7DDB-4361-8733-0CBC49CE3C22}">
      <dsp:nvSpPr>
        <dsp:cNvPr id="0" name=""/>
        <dsp:cNvSpPr/>
      </dsp:nvSpPr>
      <dsp:spPr>
        <a:xfrm>
          <a:off x="1717276" y="1202614"/>
          <a:ext cx="1285492" cy="909447"/>
        </a:xfrm>
        <a:prstGeom prst="roundRect">
          <a:avLst>
            <a:gd name="adj" fmla="val 10000"/>
          </a:avLst>
        </a:prstGeom>
        <a:solidFill>
          <a:schemeClr val="bg1">
            <a:lumMod val="8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solidFill>
                <a:schemeClr val="tx1">
                  <a:lumMod val="75000"/>
                  <a:lumOff val="25000"/>
                </a:schemeClr>
              </a:solidFill>
              <a:latin typeface="Arial Narrow" panose="020B0606020202030204" pitchFamily="34" charset="0"/>
              <a:ea typeface="+mn-ea"/>
              <a:cs typeface="Times New Roman" panose="02020603050405020304" pitchFamily="18" charset="0"/>
            </a:rPr>
            <a:t>Food services</a:t>
          </a:r>
        </a:p>
        <a:p>
          <a:pPr lvl="0" algn="ctr" defTabSz="622300">
            <a:lnSpc>
              <a:spcPct val="90000"/>
            </a:lnSpc>
            <a:spcBef>
              <a:spcPct val="0"/>
            </a:spcBef>
            <a:spcAft>
              <a:spcPct val="35000"/>
            </a:spcAft>
          </a:pPr>
          <a:r>
            <a:rPr lang="en-US" sz="2400" b="1" kern="1200" dirty="0" smtClean="0">
              <a:solidFill>
                <a:sysClr val="windowText" lastClr="000000"/>
              </a:solidFill>
              <a:latin typeface="Arial Narrow" panose="020B0606020202030204" pitchFamily="34" charset="0"/>
              <a:ea typeface="+mn-ea"/>
              <a:cs typeface="Times New Roman" panose="02020603050405020304" pitchFamily="18" charset="0"/>
            </a:rPr>
            <a:t>66</a:t>
          </a:r>
          <a:r>
            <a:rPr lang="en-US" sz="2400" b="1" kern="1200" dirty="0">
              <a:solidFill>
                <a:sysClr val="windowText" lastClr="000000"/>
              </a:solidFill>
              <a:latin typeface="Arial Narrow" panose="020B0606020202030204" pitchFamily="34" charset="0"/>
              <a:ea typeface="+mn-ea"/>
              <a:cs typeface="Times New Roman" panose="02020603050405020304" pitchFamily="18" charset="0"/>
            </a:rPr>
            <a:t>%</a:t>
          </a:r>
        </a:p>
      </dsp:txBody>
      <dsp:txXfrm>
        <a:off x="1743913" y="1229251"/>
        <a:ext cx="1232218" cy="85617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6618D3-D6D6-4DC0-957C-B92F6BC0FDFD}" type="datetimeFigureOut">
              <a:rPr lang="en-US" smtClean="0"/>
              <a:t>12/12/2016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3BEBB-BAC7-4E85-B68A-45218B9CB35C}" type="slidenum">
              <a:rPr lang="en-US" smtClean="0"/>
              <a:t>‹#›</a:t>
            </a:fld>
            <a:endParaRPr lang="en-US"/>
          </a:p>
        </p:txBody>
      </p:sp>
    </p:spTree>
    <p:extLst>
      <p:ext uri="{BB962C8B-B14F-4D97-AF65-F5344CB8AC3E}">
        <p14:creationId xmlns:p14="http://schemas.microsoft.com/office/powerpoint/2010/main" val="2220303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_ftn1"/><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_ftnref1"/></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ytimes.com/2008/12/03/world/asia/03milk.html?_r=0"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news.xinhuanet.com/food/2014-05/05/c_126460906.ht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516275-2827-2B46-A594-D47D7E91F834}" type="slidenum">
              <a:rPr lang="en-US" smtClean="0"/>
              <a:t>1</a:t>
            </a:fld>
            <a:endParaRPr lang="en-US"/>
          </a:p>
        </p:txBody>
      </p:sp>
    </p:spTree>
    <p:extLst>
      <p:ext uri="{BB962C8B-B14F-4D97-AF65-F5344CB8AC3E}">
        <p14:creationId xmlns:p14="http://schemas.microsoft.com/office/powerpoint/2010/main" val="1309399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messages for LCR:</a:t>
            </a:r>
          </a:p>
          <a:p>
            <a:endParaRPr lang="en-US" b="1" dirty="0" smtClean="0"/>
          </a:p>
          <a:p>
            <a:r>
              <a:rPr lang="en-US" dirty="0" smtClean="0"/>
              <a:t>For</a:t>
            </a:r>
            <a:r>
              <a:rPr lang="en-US" baseline="0" dirty="0" smtClean="0"/>
              <a:t> LCR, this means:</a:t>
            </a:r>
          </a:p>
          <a:p>
            <a:endParaRPr lang="en-US" baseline="0" dirty="0" smtClean="0"/>
          </a:p>
          <a:p>
            <a:pPr marL="228600" indent="-228600">
              <a:buAutoNum type="arabicPeriod"/>
            </a:pPr>
            <a:r>
              <a:rPr lang="en-US" baseline="0" dirty="0" smtClean="0"/>
              <a:t>Economic opportunities given LCR’s status as major food exporter, and advanced agribusiness sector</a:t>
            </a:r>
          </a:p>
          <a:p>
            <a:pPr marL="228600" indent="-228600">
              <a:buAutoNum type="arabicPeriod"/>
            </a:pPr>
            <a:r>
              <a:rPr lang="en-US" baseline="0" dirty="0" smtClean="0"/>
              <a:t>Ability to contribute to making agriculture solution to the climate change problem – with the need to focus on livestock sector emissions given the high production levels of meat for export, and high and increasing local demand for animal products</a:t>
            </a:r>
          </a:p>
          <a:p>
            <a:pPr marL="228600" indent="-228600">
              <a:buAutoNum type="arabicPeriod"/>
            </a:pPr>
            <a:r>
              <a:rPr lang="en-US" baseline="0" dirty="0" smtClean="0"/>
              <a:t>The need to focus on nutrition – even if hunger is not a major problem – but the rising obesity trend is alarming</a:t>
            </a:r>
          </a:p>
          <a:p>
            <a:pPr marL="228600" indent="-228600">
              <a:buAutoNum type="arabicPeriod"/>
            </a:pPr>
            <a:r>
              <a:rPr lang="en-US" baseline="0" dirty="0" smtClean="0"/>
              <a:t>Promote LCR’s role as innovator – and spread the fruits of ag research and innovation from LCR in Africa and Asia</a:t>
            </a:r>
          </a:p>
          <a:p>
            <a:pPr marL="228600" indent="-228600">
              <a:buAutoNum type="arabicPeriod"/>
            </a:pPr>
            <a:r>
              <a:rPr lang="en-US" baseline="0" dirty="0" smtClean="0"/>
              <a:t>The resources are available, if we shift to climate-smart investments, and improve the food system’s efficiency </a:t>
            </a:r>
          </a:p>
          <a:p>
            <a:pPr marL="228600" indent="-228600">
              <a:buAutoNum type="arabicPeriod"/>
            </a:pPr>
            <a:endParaRPr lang="en-US" baseline="0" dirty="0" smtClean="0"/>
          </a:p>
          <a:p>
            <a:pPr marL="228600" indent="-228600">
              <a:buAutoNum type="arabicPeriod"/>
            </a:pPr>
            <a:endParaRPr lang="en-US" baseline="0" dirty="0" smtClean="0"/>
          </a:p>
          <a:p>
            <a:pPr marL="228600" indent="-228600">
              <a:buAutoNum type="arabicPeriod"/>
            </a:pPr>
            <a:endParaRPr lang="en-US" baseline="0" dirty="0" smtClean="0"/>
          </a:p>
          <a:p>
            <a:pPr marL="228600" indent="-228600">
              <a:buAutoNum type="arabicPeriod"/>
            </a:pPr>
            <a:endParaRPr lang="en-US" dirty="0"/>
          </a:p>
        </p:txBody>
      </p:sp>
    </p:spTree>
    <p:extLst>
      <p:ext uri="{BB962C8B-B14F-4D97-AF65-F5344CB8AC3E}">
        <p14:creationId xmlns:p14="http://schemas.microsoft.com/office/powerpoint/2010/main" val="2416441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smtClean="0">
                <a:solidFill>
                  <a:schemeClr val="tx1"/>
                </a:solidFill>
              </a:rPr>
              <a:t>In 64 countries agriculture contributes more than 14% of GDP, most of them in SSA, South and East Asia, and ag is a main source of jobs in 67 countries (more than 30% of the jobs)</a:t>
            </a:r>
          </a:p>
          <a:p>
            <a:pPr marL="285750" indent="-285750">
              <a:buFont typeface="Arial" panose="020B0604020202020204" pitchFamily="34" charset="0"/>
              <a:buChar char="•"/>
            </a:pPr>
            <a:r>
              <a:rPr lang="en-US" sz="1200" dirty="0" smtClean="0">
                <a:solidFill>
                  <a:schemeClr val="tx1"/>
                </a:solidFill>
              </a:rPr>
              <a:t>This map shows where ag is important from</a:t>
            </a:r>
            <a:r>
              <a:rPr lang="en-US" sz="1200" baseline="0" dirty="0" smtClean="0">
                <a:solidFill>
                  <a:schemeClr val="tx1"/>
                </a:solidFill>
              </a:rPr>
              <a:t> different perspectives</a:t>
            </a:r>
            <a:r>
              <a:rPr lang="en-US" sz="1200" dirty="0" smtClean="0">
                <a:solidFill>
                  <a:schemeClr val="tx1"/>
                </a:solidFill>
              </a:rPr>
              <a:t>—so in countries shaded yellow it may be important according to up to 4 dimensions and so on (ag value added, then also jobs, then also global market share, &amp; ag exports).</a:t>
            </a:r>
          </a:p>
          <a:p>
            <a:pPr marL="285750" indent="-285750">
              <a:buFont typeface="Arial" panose="020B0604020202020204" pitchFamily="34" charset="0"/>
              <a:buChar char="•"/>
            </a:pPr>
            <a:r>
              <a:rPr lang="en-US" sz="1200" dirty="0" smtClean="0">
                <a:solidFill>
                  <a:schemeClr val="tx1"/>
                </a:solidFill>
              </a:rPr>
              <a:t>In LCR countries</a:t>
            </a:r>
            <a:r>
              <a:rPr lang="en-US" sz="1200" baseline="0" dirty="0" smtClean="0">
                <a:solidFill>
                  <a:schemeClr val="tx1"/>
                </a:solidFill>
              </a:rPr>
              <a:t> shaded blue, it is important from the global trade perspective; in red—ag value added and jobs, and green—share in total exports of a country</a:t>
            </a:r>
            <a:endParaRPr lang="en-US" sz="1200" dirty="0" smtClean="0">
              <a:solidFill>
                <a:schemeClr val="tx1"/>
              </a:solidFill>
            </a:endParaRPr>
          </a:p>
          <a:p>
            <a:pPr marL="0" indent="0">
              <a:buFont typeface="Arial" panose="020B0604020202020204" pitchFamily="34" charset="0"/>
              <a:buNone/>
            </a:pPr>
            <a:endParaRPr lang="en-US" sz="1200" dirty="0" smtClean="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Note on the map:  Countries’ agriculture is highlighted as “important” based on notional thresholds: if ag. value added &gt;14% of GDP, jobs&gt;30% of econ active population, global food export share&gt;1%, ag exports&gt;20% of total exports. The purpose of this figure is to show the relative importance</a:t>
            </a:r>
            <a:r>
              <a:rPr lang="en-US" sz="1200" baseline="0" dirty="0" smtClean="0"/>
              <a:t> of LCR agriculture from the global/food trade perspective.</a:t>
            </a:r>
            <a:r>
              <a:rPr lang="en-US" sz="1200" dirty="0" smtClean="0"/>
              <a:t> </a:t>
            </a:r>
          </a:p>
          <a:p>
            <a:pPr marL="285750" indent="-285750">
              <a:buFont typeface="Arial" panose="020B0604020202020204" pitchFamily="34" charset="0"/>
              <a:buChar char="•"/>
            </a:pPr>
            <a:endParaRPr lang="en-US" sz="120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AF43BEBB-BAC7-4E85-B68A-45218B9CB35C}" type="slidenum">
              <a:rPr lang="en-US" smtClean="0"/>
              <a:t>11</a:t>
            </a:fld>
            <a:endParaRPr lang="en-US"/>
          </a:p>
        </p:txBody>
      </p:sp>
    </p:spTree>
    <p:extLst>
      <p:ext uri="{BB962C8B-B14F-4D97-AF65-F5344CB8AC3E}">
        <p14:creationId xmlns:p14="http://schemas.microsoft.com/office/powerpoint/2010/main" val="82111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More food system jobs will be in food services and food manufacturing</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 low income countries the food system provides the most jobs, most of which are on-farm</a:t>
            </a:r>
            <a:r>
              <a:rPr lang="en-US" sz="1200" kern="1200" dirty="0" smtClean="0">
                <a:solidFill>
                  <a:schemeClr val="tx1"/>
                </a:solidFill>
                <a:effectLst/>
                <a:latin typeface="+mn-lt"/>
                <a:ea typeface="+mn-ea"/>
                <a:cs typeface="+mn-cs"/>
              </a:rPr>
              <a:t>. At early stages of structural transformation, with a shift away from subsistence agriculture, consumer demand for manufactured goods and services comes from higher agricultural incomes with higher agricultural productivity growth initially driving incomes and jobs in the economy. Many of the manufacturing and services jobs are related to agriculture and form part of the food system. For example, household survey based estimates from six East African Countries (Ethiopia, Malawi, Mozambique, Tanzania, Uganda, Zambia) show that the food system accounts for 83 percent of the total number of jobs. Within the food system farming (own and wage labor) accounts for 91 percent of jobs, food manufacturing 3 percent, and food services (marketing, transport, food preparation away from home) 6 percent. Jobs outside the food system are a relatively small share of the total at 13 percent. In these countries a large share of household budgets are spent on food, and estimated income elasticities for food consumption are relatively high (above 0.8).  Higher farm incomes stimulate demand for local manufacturer products and services thereby stimulating growth in these sectors, many of whom are local informal producers of non-tradable products and rely on local demand for their income. </a:t>
            </a:r>
          </a:p>
          <a:p>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In middle income countries the food system continues to provide a large share of jobs, with a more even share of on-farm jobs and off-farm food related jobs in manufacturing and services.</a:t>
            </a:r>
            <a:r>
              <a:rPr lang="en-US" sz="1200" kern="1200" dirty="0" smtClean="0">
                <a:solidFill>
                  <a:schemeClr val="tx1"/>
                </a:solidFill>
                <a:effectLst/>
                <a:latin typeface="+mn-lt"/>
                <a:ea typeface="+mn-ea"/>
                <a:cs typeface="+mn-cs"/>
              </a:rPr>
              <a:t> As per capita incomes increase, the agribusiness sector grows faster than primary agriculture and the ratio of food processing to agricultural value added increases. Middle income countries have greater consumer demand for and household expenditures on higher value agricultural products and processed foods. As a result the agribusiness subsector servicing this demand often provides as many jobs as the farming sub-sector. For example, in Brazil the food system accounts for about 30 percent of the total number of jobs. Within the food system, farming accounting for 49 percent of jobs, agroindustry for 25 percent, and food distribution and services 26 percent</a:t>
            </a:r>
            <a:r>
              <a:rPr lang="en-US" sz="1200" kern="1200" baseline="30000" dirty="0" smtClean="0">
                <a:solidFill>
                  <a:schemeClr val="tx1"/>
                </a:solidFill>
                <a:effectLst/>
                <a:latin typeface="+mn-lt"/>
                <a:ea typeface="+mn-ea"/>
                <a:cs typeface="+mn-cs"/>
                <a:hlinkClick r:id="rId3" action="ppaction://hlinkfile"/>
              </a:rPr>
              <a:t>[1]</a:t>
            </a:r>
            <a:r>
              <a:rPr lang="en-US" sz="1200" kern="1200" dirty="0" smtClean="0">
                <a:solidFill>
                  <a:schemeClr val="tx1"/>
                </a:solidFill>
                <a:effectLst/>
                <a:latin typeface="+mn-lt"/>
                <a:ea typeface="+mn-ea"/>
                <a:cs typeface="+mn-cs"/>
              </a:rPr>
              <a:t>. There is however wide variation across countries. For example, the agribusiness sector in India is small relative to other middle income countries.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 high income countries the food system provides a smaller share of jobs, most are in related services, with a smaller share in farming and food manufacturing.</a:t>
            </a:r>
            <a:r>
              <a:rPr lang="en-US" sz="1200" kern="1200" dirty="0" smtClean="0">
                <a:solidFill>
                  <a:schemeClr val="tx1"/>
                </a:solidFill>
                <a:effectLst/>
                <a:latin typeface="+mn-lt"/>
                <a:ea typeface="+mn-ea"/>
                <a:cs typeface="+mn-cs"/>
              </a:rPr>
              <a:t> As per capita incomes increase further, the composition of consumption shifts to a larger share of spending on non-food items. For example, in the US about 10 percent of disposable income is spent on food, with half the expenditures for food in the home, and half of food away from home (in restaurants). The income elasticity for food consumption is lower than in middle-income countries (at about 0.35). Correspondingly agriculture and its related industries and services provide about 10 percent of US employment. Within the food system, farming provides 21 percent of jobs, </a:t>
            </a:r>
            <a:r>
              <a:rPr lang="en-US" sz="1200" kern="1200" dirty="0" err="1" smtClean="0">
                <a:solidFill>
                  <a:schemeClr val="tx1"/>
                </a:solidFill>
                <a:effectLst/>
                <a:latin typeface="+mn-lt"/>
                <a:ea typeface="+mn-ea"/>
                <a:cs typeface="+mn-cs"/>
              </a:rPr>
              <a:t>agrifood</a:t>
            </a:r>
            <a:r>
              <a:rPr lang="en-US" sz="1200" kern="1200" dirty="0" smtClean="0">
                <a:solidFill>
                  <a:schemeClr val="tx1"/>
                </a:solidFill>
                <a:effectLst/>
                <a:latin typeface="+mn-lt"/>
                <a:ea typeface="+mn-ea"/>
                <a:cs typeface="+mn-cs"/>
              </a:rPr>
              <a:t> related manufacturing provides 13 percent of jobs, and food services provide 66 percent of jobs. In France, food accounts for about 14 percent of household spending, and the </a:t>
            </a:r>
            <a:r>
              <a:rPr lang="en-US" sz="1200" kern="1200" dirty="0" err="1" smtClean="0">
                <a:solidFill>
                  <a:schemeClr val="tx1"/>
                </a:solidFill>
                <a:effectLst/>
                <a:latin typeface="+mn-lt"/>
                <a:ea typeface="+mn-ea"/>
                <a:cs typeface="+mn-cs"/>
              </a:rPr>
              <a:t>agrifood</a:t>
            </a:r>
            <a:r>
              <a:rPr lang="en-US" sz="1200" kern="1200" dirty="0" smtClean="0">
                <a:solidFill>
                  <a:schemeClr val="tx1"/>
                </a:solidFill>
                <a:effectLst/>
                <a:latin typeface="+mn-lt"/>
                <a:ea typeface="+mn-ea"/>
                <a:cs typeface="+mn-cs"/>
              </a:rPr>
              <a:t> sector accounts for 18 percent employment―driven by both local and export demand.</a:t>
            </a:r>
          </a:p>
          <a:p>
            <a:r>
              <a:rPr lang="en-US" sz="1200" kern="1200" baseline="30000" dirty="0" smtClean="0">
                <a:solidFill>
                  <a:schemeClr val="tx1"/>
                </a:solidFill>
                <a:effectLst/>
                <a:latin typeface="+mn-lt"/>
                <a:ea typeface="+mn-ea"/>
                <a:cs typeface="+mn-cs"/>
                <a:hlinkClick r:id="rId4" action="ppaction://hlinkfile"/>
              </a:rPr>
              <a:t>[1]</a:t>
            </a:r>
            <a:r>
              <a:rPr lang="en-US" sz="1200" kern="1200" dirty="0" smtClean="0">
                <a:solidFill>
                  <a:schemeClr val="tx1"/>
                </a:solidFill>
                <a:effectLst/>
                <a:latin typeface="+mn-lt"/>
                <a:ea typeface="+mn-ea"/>
                <a:cs typeface="+mn-cs"/>
              </a:rPr>
              <a:t> V. R. Moreira, R. </a:t>
            </a:r>
            <a:r>
              <a:rPr lang="en-US" sz="1200" kern="1200" dirty="0" err="1" smtClean="0">
                <a:solidFill>
                  <a:schemeClr val="tx1"/>
                </a:solidFill>
                <a:effectLst/>
                <a:latin typeface="+mn-lt"/>
                <a:ea typeface="+mn-ea"/>
                <a:cs typeface="+mn-cs"/>
              </a:rPr>
              <a:t>Kureski</a:t>
            </a:r>
            <a:r>
              <a:rPr lang="en-US" sz="1200" kern="1200" dirty="0" smtClean="0">
                <a:solidFill>
                  <a:schemeClr val="tx1"/>
                </a:solidFill>
                <a:effectLst/>
                <a:latin typeface="+mn-lt"/>
                <a:ea typeface="+mn-ea"/>
                <a:cs typeface="+mn-cs"/>
              </a:rPr>
              <a:t>, C. P. da </a:t>
            </a:r>
            <a:r>
              <a:rPr lang="en-US" sz="1200" kern="1200" dirty="0" err="1" smtClean="0">
                <a:solidFill>
                  <a:schemeClr val="tx1"/>
                </a:solidFill>
                <a:effectLst/>
                <a:latin typeface="+mn-lt"/>
                <a:ea typeface="+mn-ea"/>
                <a:cs typeface="+mn-cs"/>
              </a:rPr>
              <a:t>Veiga</a:t>
            </a:r>
            <a:r>
              <a:rPr lang="en-US" sz="1200" kern="1200" dirty="0" smtClean="0">
                <a:solidFill>
                  <a:schemeClr val="tx1"/>
                </a:solidFill>
                <a:effectLst/>
                <a:latin typeface="+mn-lt"/>
                <a:ea typeface="+mn-ea"/>
                <a:cs typeface="+mn-cs"/>
              </a:rPr>
              <a:t>, “Assessment of the Economic Structure of Brazilian Agribusiness” </a:t>
            </a:r>
            <a:r>
              <a:rPr lang="en-US" sz="1200" i="1" kern="1200" dirty="0" smtClean="0">
                <a:solidFill>
                  <a:schemeClr val="tx1"/>
                </a:solidFill>
                <a:effectLst/>
                <a:latin typeface="+mn-lt"/>
                <a:ea typeface="+mn-ea"/>
                <a:cs typeface="+mn-cs"/>
              </a:rPr>
              <a:t>The Scientific World Journal </a:t>
            </a:r>
            <a:r>
              <a:rPr lang="en-US" sz="1200" kern="1200" dirty="0" smtClean="0">
                <a:solidFill>
                  <a:schemeClr val="tx1"/>
                </a:solidFill>
                <a:effectLst/>
                <a:latin typeface="+mn-lt"/>
                <a:ea typeface="+mn-ea"/>
                <a:cs typeface="+mn-cs"/>
              </a:rPr>
              <a:t>Article ID 7517806, 10 pages, 2016. doi:10.1155/2016/7517806.</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2FFF936-DAB8-4680-B569-4350445470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506754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43BEBB-BAC7-4E85-B68A-45218B9CB35C}" type="slidenum">
              <a:rPr lang="en-US" smtClean="0"/>
              <a:t>13</a:t>
            </a:fld>
            <a:endParaRPr lang="en-US"/>
          </a:p>
        </p:txBody>
      </p:sp>
    </p:spTree>
    <p:extLst>
      <p:ext uri="{BB962C8B-B14F-4D97-AF65-F5344CB8AC3E}">
        <p14:creationId xmlns:p14="http://schemas.microsoft.com/office/powerpoint/2010/main" val="4074582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Background Brief for Slide on Climate-Smart Agriculture (Slide 16)</a:t>
            </a:r>
            <a:endParaRPr lang="es-AR"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s-AR"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Scaling-up climate-smart agriculture is a key aspect to sustainable growth and fostering resilience</a:t>
            </a:r>
            <a:r>
              <a:rPr lang="en-US" sz="1200" kern="1200" dirty="0" smtClean="0">
                <a:solidFill>
                  <a:schemeClr val="tx1"/>
                </a:solidFill>
                <a:effectLst/>
                <a:latin typeface="+mn-lt"/>
                <a:ea typeface="+mn-ea"/>
                <a:cs typeface="+mn-cs"/>
              </a:rPr>
              <a:t>. Both are critical ingredients in the march to end poverty and boost shared prosperity.</a:t>
            </a:r>
            <a:endParaRPr lang="es-AR"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By 2030 a 1.5°C temperature rise could lead to about 40 percent of present maize cropping area in Sub-Saharan Africa being no longer suitable for current cultivars (World Bank, 2013).</a:t>
            </a:r>
            <a:endParaRPr lang="es-AR"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By 2030, food demand in Sub-Saharan Africa is projected to increase by 55 percent. Globally it will rise by about 20 percent, with the need to feed 8.5 billion people every day (World Bank 2015).</a:t>
            </a:r>
            <a:endParaRPr lang="es-AR"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By 2050, projecting past trends, agriculture and other land use changes alone would comprise 70 percent of total allowable emissions to cap temperature rises to 2°C (World Resources Institute 2013).</a:t>
            </a:r>
            <a:endParaRPr lang="es-AR"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need to </a:t>
            </a:r>
            <a:r>
              <a:rPr lang="en-US" sz="1200" b="1" kern="1200" dirty="0" smtClean="0">
                <a:solidFill>
                  <a:schemeClr val="tx1"/>
                </a:solidFill>
                <a:effectLst/>
                <a:latin typeface="+mn-lt"/>
                <a:ea typeface="+mn-ea"/>
                <a:cs typeface="+mn-cs"/>
              </a:rPr>
              <a:t>boost climate-smart agriculture to secure the triple-win of a simultaneous increase in productivity, enhanced resilience, and reduced emissions</a:t>
            </a:r>
            <a:r>
              <a:rPr lang="en-US" sz="1200" kern="1200" dirty="0" smtClean="0">
                <a:solidFill>
                  <a:schemeClr val="tx1"/>
                </a:solidFill>
                <a:effectLst/>
                <a:latin typeface="+mn-lt"/>
                <a:ea typeface="+mn-ea"/>
                <a:cs typeface="+mn-cs"/>
              </a:rPr>
              <a:t>. This is gradually happening. </a:t>
            </a:r>
            <a:endParaRPr lang="es-AR"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Climate-smart agriculture integrates climate change into agriculture policy by adopting a strategic systems approach. It asks: which set of investments and policies together can achieve the required outcomes across productivity, resilience and emissions at the system level?</a:t>
            </a:r>
            <a:endParaRPr lang="es-AR"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Key knowledge products such as our Climate-smart Agriculture Country Profiles disseminate these diverse sets of best bet investment opportunities to our client countries. These include:</a:t>
            </a:r>
            <a:endParaRPr lang="es-AR"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Agroforestry and </a:t>
            </a:r>
            <a:r>
              <a:rPr lang="en-US" sz="1200" kern="1200" dirty="0" err="1" smtClean="0">
                <a:solidFill>
                  <a:schemeClr val="tx1"/>
                </a:solidFill>
                <a:effectLst/>
                <a:latin typeface="+mn-lt"/>
                <a:ea typeface="+mn-ea"/>
                <a:cs typeface="+mn-cs"/>
              </a:rPr>
              <a:t>silvo</a:t>
            </a:r>
            <a:r>
              <a:rPr lang="en-US" sz="1200" kern="1200" dirty="0" smtClean="0">
                <a:solidFill>
                  <a:schemeClr val="tx1"/>
                </a:solidFill>
                <a:effectLst/>
                <a:latin typeface="+mn-lt"/>
                <a:ea typeface="+mn-ea"/>
                <a:cs typeface="+mn-cs"/>
              </a:rPr>
              <a:t>-pastoral systems―adding trees―in coffee and mixed farming systems in Colombia, Kenya, Mexico, and Peru;</a:t>
            </a:r>
            <a:endParaRPr lang="es-AR"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Intercropping of two different crops in the same field in Argentina, Kenya, and Peru;</a:t>
            </a:r>
            <a:endParaRPr lang="es-AR"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Rotating crops in bean and maize systems in Rwanda.</a:t>
            </a:r>
            <a:endParaRPr lang="es-AR"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World Bank has committed to make its agriculture project pipeline 100% climate-smart by 2018.  While this doesn’t mean that every project will have climate-smart components, all projects will be screened for opportunities to do so.</a:t>
            </a:r>
            <a:endParaRPr lang="es-AR"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Governments around the world are increasingly committed</a:t>
            </a:r>
            <a:r>
              <a:rPr lang="en-US" sz="1200" kern="1200" dirty="0" smtClean="0">
                <a:solidFill>
                  <a:schemeClr val="tx1"/>
                </a:solidFill>
                <a:effectLst/>
                <a:latin typeface="+mn-lt"/>
                <a:ea typeface="+mn-ea"/>
                <a:cs typeface="+mn-cs"/>
              </a:rPr>
              <a:t>. Most countries included agriculture in their Intended Nationally Determined Contributions [INDCs] to climate adaptation and mitigation. </a:t>
            </a:r>
            <a:endParaRPr lang="es-AR"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126 of 134 countries included agriculture under adaptation in their INDCs and 119 of 162 included it under mitigation. </a:t>
            </a:r>
            <a:endParaRPr lang="es-AR"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Over 30 countries specifically mention Climate-Smart Agriculture. </a:t>
            </a:r>
            <a:endParaRPr lang="es-AR"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is also a </a:t>
            </a:r>
            <a:r>
              <a:rPr lang="en-US" sz="1200" b="1" kern="1200" dirty="0" smtClean="0">
                <a:solidFill>
                  <a:schemeClr val="tx1"/>
                </a:solidFill>
                <a:effectLst/>
                <a:latin typeface="+mn-lt"/>
                <a:ea typeface="+mn-ea"/>
                <a:cs typeface="+mn-cs"/>
              </a:rPr>
              <a:t>broader global movement</a:t>
            </a:r>
            <a:r>
              <a:rPr lang="en-US" sz="1200" kern="1200" dirty="0" smtClean="0">
                <a:solidFill>
                  <a:schemeClr val="tx1"/>
                </a:solidFill>
                <a:effectLst/>
                <a:latin typeface="+mn-lt"/>
                <a:ea typeface="+mn-ea"/>
                <a:cs typeface="+mn-cs"/>
              </a:rPr>
              <a:t> with the Global Alliance on Climate-Smart Agriculture now operational and regional alliances established in North America, Africa, South Asia, and Central America. </a:t>
            </a:r>
            <a:endParaRPr lang="es-AR"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Global Alliance for Climate-Smart Agriculture is a voluntary, farmer-led, multi-stakeholder, coalition. It has set itself the aspirational goal of enabling 500 million farmers to practice climate-smart agriculture by 2030. </a:t>
            </a:r>
            <a:endParaRPr lang="es-AR"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Regional alliances work with multilateral organizations such as the African Union or the Common Market for Eastern &amp; Southern Africa (COMESA) on many fronts including policy, capacity building, and private sector linkages. </a:t>
            </a:r>
            <a:endParaRPr lang="es-AR"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private sector is also increasingly active: The World Business Council for Sustainable Development (WBCSD) has brought together major food companies for an ambitious Climate-smart Agriculture Action Plan aiming to make 50 percent more food available and strengthen the climate resilience of farming communities whilst reducing agricultural and land-use change emissions by at least 50 percent.</a:t>
            </a:r>
            <a:endParaRPr lang="es-AR"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Successful investments are being delivered on the ground</a:t>
            </a:r>
            <a:r>
              <a:rPr lang="en-US" sz="1200" kern="1200" dirty="0" smtClean="0">
                <a:solidFill>
                  <a:schemeClr val="tx1"/>
                </a:solidFill>
                <a:effectLst/>
                <a:latin typeface="+mn-lt"/>
                <a:ea typeface="+mn-ea"/>
                <a:cs typeface="+mn-cs"/>
              </a:rPr>
              <a:t>. </a:t>
            </a:r>
            <a:endParaRPr lang="es-AR"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a:t>
            </a:r>
            <a:r>
              <a:rPr lang="en-US" sz="1200" b="1" kern="1200" dirty="0" smtClean="0">
                <a:solidFill>
                  <a:schemeClr val="tx1"/>
                </a:solidFill>
                <a:effectLst/>
                <a:latin typeface="+mn-lt"/>
                <a:ea typeface="+mn-ea"/>
                <a:cs typeface="+mn-cs"/>
              </a:rPr>
              <a:t>Vietnam</a:t>
            </a:r>
            <a:r>
              <a:rPr lang="en-US" sz="1200" kern="1200" dirty="0" smtClean="0">
                <a:solidFill>
                  <a:schemeClr val="tx1"/>
                </a:solidFill>
                <a:effectLst/>
                <a:latin typeface="+mn-lt"/>
                <a:ea typeface="+mn-ea"/>
                <a:cs typeface="+mn-cs"/>
              </a:rPr>
              <a:t>, 33,000 farmers have switched from flood irrigation to the climate-smart practice Alternative Wetting and Drying [AWD].</a:t>
            </a:r>
            <a:endParaRPr lang="es-AR" sz="11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Productivity</a:t>
            </a:r>
            <a:r>
              <a:rPr lang="en-US" sz="1200" kern="1200" dirty="0" smtClean="0">
                <a:solidFill>
                  <a:schemeClr val="tx1"/>
                </a:solidFill>
                <a:effectLst/>
                <a:latin typeface="+mn-lt"/>
                <a:ea typeface="+mn-ea"/>
                <a:cs typeface="+mn-cs"/>
              </a:rPr>
              <a:t> has increased by 5-10 percent, input costs have been reduced by 20 percent.</a:t>
            </a:r>
            <a:endParaRPr lang="es-AR" sz="11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Resilience</a:t>
            </a:r>
            <a:r>
              <a:rPr lang="en-US" sz="1200" kern="1200" dirty="0" smtClean="0">
                <a:solidFill>
                  <a:schemeClr val="tx1"/>
                </a:solidFill>
                <a:effectLst/>
                <a:latin typeface="+mn-lt"/>
                <a:ea typeface="+mn-ea"/>
                <a:cs typeface="+mn-cs"/>
              </a:rPr>
              <a:t>: Water use for irrigation has been reduced by 20 percent.</a:t>
            </a:r>
            <a:endParaRPr lang="es-AR" sz="11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Emissions</a:t>
            </a:r>
            <a:r>
              <a:rPr lang="en-US" sz="1200" kern="1200" dirty="0" smtClean="0">
                <a:solidFill>
                  <a:schemeClr val="tx1"/>
                </a:solidFill>
                <a:effectLst/>
                <a:latin typeface="+mn-lt"/>
                <a:ea typeface="+mn-ea"/>
                <a:cs typeface="+mn-cs"/>
              </a:rPr>
              <a:t>: Methane emissions, a potent greenhouse gas, decline by up to 30 percent.</a:t>
            </a:r>
            <a:endParaRPr lang="es-AR"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a:t>
            </a:r>
            <a:r>
              <a:rPr lang="en-US" sz="1200" b="1" kern="1200" dirty="0" smtClean="0">
                <a:solidFill>
                  <a:schemeClr val="tx1"/>
                </a:solidFill>
                <a:effectLst/>
                <a:latin typeface="+mn-lt"/>
                <a:ea typeface="+mn-ea"/>
                <a:cs typeface="+mn-cs"/>
              </a:rPr>
              <a:t>Uruguay</a:t>
            </a:r>
            <a:r>
              <a:rPr lang="en-US" sz="1200" kern="1200" dirty="0" smtClean="0">
                <a:solidFill>
                  <a:schemeClr val="tx1"/>
                </a:solidFill>
                <a:effectLst/>
                <a:latin typeface="+mn-lt"/>
                <a:ea typeface="+mn-ea"/>
                <a:cs typeface="+mn-cs"/>
              </a:rPr>
              <a:t>, placing sustainability at the center of its agriculture agenda has allowed the country to quadruple agricultural production within a decade.</a:t>
            </a:r>
            <a:endParaRPr lang="es-AR" sz="11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Productivity</a:t>
            </a:r>
            <a:r>
              <a:rPr lang="en-US" sz="1200" kern="1200" dirty="0" smtClean="0">
                <a:solidFill>
                  <a:schemeClr val="tx1"/>
                </a:solidFill>
                <a:effectLst/>
                <a:latin typeface="+mn-lt"/>
                <a:ea typeface="+mn-ea"/>
                <a:cs typeface="+mn-cs"/>
              </a:rPr>
              <a:t>: Close to 3 million hectares of land - about 20% of total arable land - are now under sustainable land management practices.</a:t>
            </a:r>
            <a:endParaRPr lang="es-AR" sz="11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Resilience</a:t>
            </a:r>
            <a:r>
              <a:rPr lang="en-US" sz="1200" kern="1200" dirty="0" smtClean="0">
                <a:solidFill>
                  <a:schemeClr val="tx1"/>
                </a:solidFill>
                <a:effectLst/>
                <a:latin typeface="+mn-lt"/>
                <a:ea typeface="+mn-ea"/>
                <a:cs typeface="+mn-cs"/>
              </a:rPr>
              <a:t>: An advanced agriculture information system allows farmers to access detailed climate information to plan and mitigate climate risks.</a:t>
            </a:r>
            <a:endParaRPr lang="es-AR" sz="11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Emissions</a:t>
            </a:r>
            <a:r>
              <a:rPr lang="en-US" sz="1200" kern="1200" dirty="0" smtClean="0">
                <a:solidFill>
                  <a:schemeClr val="tx1"/>
                </a:solidFill>
                <a:effectLst/>
                <a:latin typeface="+mn-lt"/>
                <a:ea typeface="+mn-ea"/>
                <a:cs typeface="+mn-cs"/>
              </a:rPr>
              <a:t>: Low carbon technologies save more than 8 million tons of carbon per year. </a:t>
            </a:r>
            <a:endParaRPr lang="es-AR"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a:t>
            </a:r>
            <a:r>
              <a:rPr lang="en-US" sz="1200" b="1" kern="1200" dirty="0" smtClean="0">
                <a:solidFill>
                  <a:schemeClr val="tx1"/>
                </a:solidFill>
                <a:effectLst/>
                <a:latin typeface="+mn-lt"/>
                <a:ea typeface="+mn-ea"/>
                <a:cs typeface="+mn-cs"/>
              </a:rPr>
              <a:t>Niger</a:t>
            </a:r>
            <a:r>
              <a:rPr lang="en-US" sz="1200" kern="1200" dirty="0" smtClean="0">
                <a:solidFill>
                  <a:schemeClr val="tx1"/>
                </a:solidFill>
                <a:effectLst/>
                <a:latin typeface="+mn-lt"/>
                <a:ea typeface="+mn-ea"/>
                <a:cs typeface="+mn-cs"/>
              </a:rPr>
              <a:t>, together with the government, we recently launched our first dedicated Climate-smart Agriculture project in Africa, keeping productivity, resilience and mitigation in our sights right from the first day of project design.  </a:t>
            </a:r>
            <a:endParaRPr lang="es-AR" sz="11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Productivity</a:t>
            </a:r>
            <a:r>
              <a:rPr lang="en-US" sz="1200" kern="1200" dirty="0" smtClean="0">
                <a:solidFill>
                  <a:schemeClr val="tx1"/>
                </a:solidFill>
                <a:effectLst/>
                <a:latin typeface="+mn-lt"/>
                <a:ea typeface="+mn-ea"/>
                <a:cs typeface="+mn-cs"/>
              </a:rPr>
              <a:t>: Investments in technologies and technology transfer are expected to achieve a 50 percent increase in the productivity of staple food crops.</a:t>
            </a:r>
            <a:endParaRPr lang="es-AR" sz="11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Resilience</a:t>
            </a:r>
            <a:r>
              <a:rPr lang="en-US" sz="1200" kern="1200" dirty="0" smtClean="0">
                <a:solidFill>
                  <a:schemeClr val="tx1"/>
                </a:solidFill>
                <a:effectLst/>
                <a:latin typeface="+mn-lt"/>
                <a:ea typeface="+mn-ea"/>
                <a:cs typeface="+mn-cs"/>
              </a:rPr>
              <a:t>: Project beneficiaries will adopt improved agronomic and management practices.</a:t>
            </a:r>
            <a:endParaRPr lang="es-AR" sz="11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Emissions</a:t>
            </a:r>
            <a:r>
              <a:rPr lang="en-US" sz="1200" kern="1200" dirty="0" smtClean="0">
                <a:solidFill>
                  <a:schemeClr val="tx1"/>
                </a:solidFill>
                <a:effectLst/>
                <a:latin typeface="+mn-lt"/>
                <a:ea typeface="+mn-ea"/>
                <a:cs typeface="+mn-cs"/>
              </a:rPr>
              <a:t>: Mitigation co-benefits will be achieved through reductions in the greenhouse gas emission intensity per unit of production (per liter of milk for example).</a:t>
            </a:r>
            <a:endParaRPr lang="es-AR"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We are committed to scaling-up our support in the World Bank</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We stand ready to support our client countries and have made the following commitments</a:t>
            </a:r>
            <a:r>
              <a:rPr lang="en-US" sz="1200" kern="1200" dirty="0" smtClean="0">
                <a:solidFill>
                  <a:schemeClr val="tx1"/>
                </a:solidFill>
                <a:effectLst/>
                <a:latin typeface="+mn-lt"/>
                <a:ea typeface="+mn-ea"/>
                <a:cs typeface="+mn-cs"/>
              </a:rPr>
              <a:t>:</a:t>
            </a:r>
            <a:endParaRPr lang="es-AR"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 will increase the share of our agriculture lending that delivers adaptation and mitigation co-benefits to 30-35%.</a:t>
            </a:r>
            <a:endParaRPr lang="es-AR"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 will screen for climate risks and account for GHG emission impacts in all our agriculture projects.</a:t>
            </a:r>
            <a:endParaRPr lang="es-AR"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 will accompany our investments with the requisite analytics to ensure the resources deliver maximum impact. To achieve this we have committed in our Climate Change Action Plan to develop at least 40 data and evidence driven Climate-smart Agriculture Profiles and Investment Plans that will allow countries to prioritize where it really matters. </a:t>
            </a:r>
            <a:endParaRPr lang="es-AR"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 will scale up Climate-smart agriculture investment globally and especially in Africa where vulnerability is the greatest. Through our Africa Climate Change Business Plan, we aim to facilitate the adoption of Climate-smart agriculture practices by 10 million farmers by 2023. </a:t>
            </a:r>
            <a:endParaRPr lang="es-AR" sz="11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r>
            <a:br>
              <a:rPr lang="en-US" sz="1200" i="1" kern="1200" dirty="0" smtClean="0">
                <a:solidFill>
                  <a:schemeClr val="tx1"/>
                </a:solidFill>
                <a:effectLst/>
                <a:latin typeface="+mn-lt"/>
                <a:ea typeface="+mn-ea"/>
                <a:cs typeface="+mn-cs"/>
              </a:rPr>
            </a:br>
            <a:endParaRPr lang="en-US" dirty="0" smtClean="0"/>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BB01D001-A292-4232-8C5B-4050CC1E262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388111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Map and approach from</a:t>
            </a:r>
            <a:r>
              <a:rPr lang="en-US" baseline="0" dirty="0" smtClean="0"/>
              <a:t> FAO (2013) Tackling Climate Change Through Livestock.</a:t>
            </a:r>
            <a:endParaRPr lang="en-US" dirty="0" smtClean="0"/>
          </a:p>
        </p:txBody>
      </p:sp>
      <p:sp>
        <p:nvSpPr>
          <p:cNvPr id="4" name="Slide Number Placeholder 3"/>
          <p:cNvSpPr>
            <a:spLocks noGrp="1"/>
          </p:cNvSpPr>
          <p:nvPr>
            <p:ph type="sldNum" sz="quarter" idx="10"/>
          </p:nvPr>
        </p:nvSpPr>
        <p:spPr/>
        <p:txBody>
          <a:bodyPr/>
          <a:lstStyle/>
          <a:p>
            <a:fld id="{8D1996D5-B64F-4AB4-83C3-E22A57DFB36F}" type="slidenum">
              <a:rPr lang="en-US" smtClean="0"/>
              <a:t>15</a:t>
            </a:fld>
            <a:endParaRPr lang="en-US"/>
          </a:p>
        </p:txBody>
      </p:sp>
    </p:spTree>
    <p:extLst>
      <p:ext uri="{BB962C8B-B14F-4D97-AF65-F5344CB8AC3E}">
        <p14:creationId xmlns:p14="http://schemas.microsoft.com/office/powerpoint/2010/main" val="1470982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57852" rtl="0" eaLnBrk="1" fontAlgn="auto" latinLnBrk="0" hangingPunct="1">
              <a:lnSpc>
                <a:spcPct val="100000"/>
              </a:lnSpc>
              <a:spcBef>
                <a:spcPts val="0"/>
              </a:spcBef>
              <a:spcAft>
                <a:spcPts val="0"/>
              </a:spcAft>
              <a:buClrTx/>
              <a:buSzTx/>
              <a:buFontTx/>
              <a:buNone/>
              <a:tabLst/>
              <a:defRPr/>
            </a:pPr>
            <a:r>
              <a:rPr lang="en-US" b="0" dirty="0" smtClean="0"/>
              <a:t>Graphic</a:t>
            </a:r>
            <a:r>
              <a:rPr lang="en-US" b="0" baseline="0" dirty="0" smtClean="0"/>
              <a:t> and data from FAO (2013) Tackling Climate Change Through Livestock.</a:t>
            </a:r>
            <a:endParaRPr lang="en-US" b="0" dirty="0" smtClean="0"/>
          </a:p>
          <a:p>
            <a:endParaRPr lang="en-US" b="1" dirty="0" smtClean="0"/>
          </a:p>
          <a:p>
            <a:r>
              <a:rPr lang="en-US" b="1" dirty="0" smtClean="0"/>
              <a:t>Productivity:</a:t>
            </a:r>
          </a:p>
          <a:p>
            <a:r>
              <a:rPr lang="en-US" dirty="0" smtClean="0"/>
              <a:t>- Blue</a:t>
            </a:r>
            <a:r>
              <a:rPr lang="en-US" baseline="0" dirty="0" smtClean="0"/>
              <a:t> dots represent country’s livestock systems. Curve shows that improved milk production per cow is associated with much lower emission intensity, particularly under the productivity level of 2000kg milk per cow per year.</a:t>
            </a:r>
          </a:p>
          <a:p>
            <a:r>
              <a:rPr lang="en-US" baseline="0" dirty="0" smtClean="0"/>
              <a:t>- The major impact on poor in Africa is in relation to the additional milk production achievable, and associated income.</a:t>
            </a:r>
          </a:p>
          <a:p>
            <a:endParaRPr lang="en-US" baseline="0" dirty="0" smtClean="0"/>
          </a:p>
          <a:p>
            <a:r>
              <a:rPr lang="en-US" b="1" baseline="0" dirty="0" smtClean="0"/>
              <a:t>Resilience:</a:t>
            </a:r>
          </a:p>
          <a:p>
            <a:r>
              <a:rPr lang="en-US" dirty="0" smtClean="0"/>
              <a:t>- Income</a:t>
            </a:r>
            <a:r>
              <a:rPr lang="en-US" baseline="0" dirty="0" smtClean="0"/>
              <a:t> is a key piece of the resilience story, as income can help build assets and generate savings – which can act as a buffer when shocks occur.</a:t>
            </a:r>
          </a:p>
          <a:p>
            <a:endParaRPr lang="en-US" baseline="0" dirty="0" smtClean="0"/>
          </a:p>
          <a:p>
            <a:r>
              <a:rPr lang="en-US" b="1" baseline="0" dirty="0" smtClean="0"/>
              <a:t>Emissions:</a:t>
            </a:r>
          </a:p>
          <a:p>
            <a:r>
              <a:rPr lang="en-US" baseline="0" dirty="0" smtClean="0"/>
              <a:t>- Approach and assessment based on FAO (2013) Tackling Climate Change Through Livestock.</a:t>
            </a:r>
          </a:p>
          <a:p>
            <a:r>
              <a:rPr lang="en-US" baseline="0" dirty="0" smtClean="0"/>
              <a:t>In addition, an extrapolation towards 2050,  assuming current trends to continue (a projected livestock production increase of 82%, resulting in almost 11 </a:t>
            </a:r>
            <a:r>
              <a:rPr lang="en-US" baseline="0" dirty="0" err="1" smtClean="0"/>
              <a:t>Gt</a:t>
            </a:r>
            <a:r>
              <a:rPr lang="en-US" baseline="0" dirty="0" smtClean="0"/>
              <a:t> by 2050) and a reduction of 30% from all producers becoming as efficient as the Top 10%.</a:t>
            </a:r>
          </a:p>
        </p:txBody>
      </p:sp>
      <p:sp>
        <p:nvSpPr>
          <p:cNvPr id="4" name="Slide Number Placeholder 3"/>
          <p:cNvSpPr>
            <a:spLocks noGrp="1"/>
          </p:cNvSpPr>
          <p:nvPr>
            <p:ph type="sldNum" sz="quarter" idx="10"/>
          </p:nvPr>
        </p:nvSpPr>
        <p:spPr/>
        <p:txBody>
          <a:bodyPr/>
          <a:lstStyle/>
          <a:p>
            <a:fld id="{D6F665E8-0CEF-4CBA-B15E-0C92CC95D99F}" type="slidenum">
              <a:rPr lang="en-US" smtClean="0"/>
              <a:t>16</a:t>
            </a:fld>
            <a:endParaRPr lang="en-US"/>
          </a:p>
        </p:txBody>
      </p:sp>
    </p:spTree>
    <p:extLst>
      <p:ext uri="{BB962C8B-B14F-4D97-AF65-F5344CB8AC3E}">
        <p14:creationId xmlns:p14="http://schemas.microsoft.com/office/powerpoint/2010/main" val="3913663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smtClean="0"/>
              <a:t>Key messages:</a:t>
            </a:r>
          </a:p>
          <a:p>
            <a:pPr marL="171450" indent="-171450">
              <a:buFont typeface="Arial" panose="020B0604020202020204" pitchFamily="34" charset="0"/>
              <a:buChar char="•"/>
            </a:pPr>
            <a:r>
              <a:rPr lang="en-US" b="1" dirty="0" smtClean="0"/>
              <a:t>Currently,</a:t>
            </a:r>
            <a:r>
              <a:rPr lang="en-US" b="1" baseline="0" dirty="0" smtClean="0"/>
              <a:t> 2 billion people are micronutrient deficient. We need to ensure improved dietary diversity.</a:t>
            </a:r>
          </a:p>
          <a:p>
            <a:pPr marL="171450" indent="-171450">
              <a:buFont typeface="Arial" panose="020B0604020202020204" pitchFamily="34" charset="0"/>
              <a:buChar char="•"/>
            </a:pPr>
            <a:r>
              <a:rPr lang="en-US" b="1" baseline="0" dirty="0" smtClean="0"/>
              <a:t>Women’s empowerment is critical to enhance household nutritional outcomes as women are the critical link between agriculture and nutrition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F516275-2827-2B46-A594-D47D7E91F834}"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455002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Agriculture and land use change accounts for about </a:t>
            </a:r>
            <a:r>
              <a:rPr lang="en-US" sz="1200" b="1" kern="1200" dirty="0" smtClean="0">
                <a:solidFill>
                  <a:schemeClr val="tx1"/>
                </a:solidFill>
                <a:effectLst/>
                <a:latin typeface="+mn-lt"/>
                <a:ea typeface="+mn-ea"/>
                <a:cs typeface="+mn-cs"/>
              </a:rPr>
              <a:t>a quarter of global emissions</a:t>
            </a:r>
            <a:r>
              <a:rPr lang="en-US" sz="1200" kern="1200" dirty="0" smtClean="0">
                <a:solidFill>
                  <a:schemeClr val="tx1"/>
                </a:solidFill>
                <a:effectLst/>
                <a:latin typeface="+mn-lt"/>
                <a:ea typeface="+mn-ea"/>
                <a:cs typeface="+mn-cs"/>
              </a:rPr>
              <a:t>. Under “business-as-usual” agriculture emissions will rise</a:t>
            </a:r>
            <a:r>
              <a:rPr lang="en-US" sz="1200" kern="1200" baseline="0" dirty="0" smtClean="0">
                <a:solidFill>
                  <a:schemeClr val="tx1"/>
                </a:solidFill>
                <a:effectLst/>
                <a:latin typeface="+mn-lt"/>
                <a:ea typeface="+mn-ea"/>
                <a:cs typeface="+mn-cs"/>
              </a:rPr>
              <a:t> to </a:t>
            </a:r>
            <a:r>
              <a:rPr lang="en-US" sz="1200" b="1" kern="1200" dirty="0" smtClean="0">
                <a:solidFill>
                  <a:schemeClr val="tx1"/>
                </a:solidFill>
                <a:effectLst/>
                <a:latin typeface="+mn-lt"/>
                <a:ea typeface="+mn-ea"/>
                <a:cs typeface="+mn-cs"/>
              </a:rPr>
              <a:t>70 percent of allowable emissions needed to cap temperatures</a:t>
            </a:r>
            <a:r>
              <a:rPr lang="en-US" sz="1200" b="1" kern="1200" baseline="0" dirty="0" smtClean="0">
                <a:solidFill>
                  <a:schemeClr val="tx1"/>
                </a:solidFill>
                <a:effectLst/>
                <a:latin typeface="+mn-lt"/>
                <a:ea typeface="+mn-ea"/>
                <a:cs typeface="+mn-cs"/>
              </a:rPr>
              <a:t> rises to </a:t>
            </a:r>
            <a:r>
              <a:rPr lang="en-US" sz="1200" b="1" kern="1200" dirty="0" smtClean="0">
                <a:solidFill>
                  <a:schemeClr val="tx1"/>
                </a:solidFill>
                <a:effectLst/>
                <a:latin typeface="+mn-lt"/>
                <a:ea typeface="+mn-ea"/>
                <a:cs typeface="+mn-cs"/>
              </a:rPr>
              <a:t>2</a:t>
            </a:r>
            <a:r>
              <a:rPr lang="en-US" sz="1200" b="1" kern="1200" baseline="30000" dirty="0" smtClean="0">
                <a:solidFill>
                  <a:schemeClr val="tx1"/>
                </a:solidFill>
                <a:effectLst/>
                <a:latin typeface="+mn-lt"/>
                <a:ea typeface="+mn-ea"/>
                <a:cs typeface="+mn-cs"/>
              </a:rPr>
              <a:t>O</a:t>
            </a:r>
            <a:r>
              <a:rPr lang="en-US" sz="1200" b="1" kern="1200" dirty="0" smtClean="0">
                <a:solidFill>
                  <a:schemeClr val="tx1"/>
                </a:solidFill>
                <a:effectLst/>
                <a:latin typeface="+mn-lt"/>
                <a:ea typeface="+mn-ea"/>
                <a:cs typeface="+mn-cs"/>
              </a:rPr>
              <a:t>C</a:t>
            </a:r>
            <a:r>
              <a:rPr lang="en-US" sz="1200" b="1" kern="1200" baseline="0" dirty="0" smtClean="0">
                <a:solidFill>
                  <a:schemeClr val="tx1"/>
                </a:solidFill>
                <a:effectLst/>
                <a:latin typeface="+mn-lt"/>
                <a:ea typeface="+mn-ea"/>
                <a:cs typeface="+mn-cs"/>
              </a:rPr>
              <a:t> by</a:t>
            </a:r>
            <a:r>
              <a:rPr lang="en-US" sz="1200" b="1" kern="1200" dirty="0" smtClean="0">
                <a:solidFill>
                  <a:schemeClr val="tx1"/>
                </a:solidFill>
                <a:effectLst/>
                <a:latin typeface="+mn-lt"/>
                <a:ea typeface="+mn-ea"/>
                <a:cs typeface="+mn-cs"/>
              </a:rPr>
              <a:t> 2050</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Agricultural must </a:t>
            </a:r>
            <a:r>
              <a:rPr lang="en-US" sz="1200" b="1" kern="1200" dirty="0" smtClean="0">
                <a:solidFill>
                  <a:schemeClr val="tx1"/>
                </a:solidFill>
                <a:effectLst/>
                <a:latin typeface="+mn-lt"/>
                <a:ea typeface="+mn-ea"/>
                <a:cs typeface="+mn-cs"/>
              </a:rPr>
              <a:t>shift from being</a:t>
            </a:r>
            <a:r>
              <a:rPr lang="en-US" sz="1200" b="1" kern="1200" baseline="0" dirty="0" smtClean="0">
                <a:solidFill>
                  <a:schemeClr val="tx1"/>
                </a:solidFill>
                <a:effectLst/>
                <a:latin typeface="+mn-lt"/>
                <a:ea typeface="+mn-ea"/>
                <a:cs typeface="+mn-cs"/>
              </a:rPr>
              <a:t> part of the climate problem to becoming a major part of the solution</a:t>
            </a:r>
            <a:r>
              <a:rPr lang="en-US" sz="1200" kern="1200" baseline="0" dirty="0" smtClean="0">
                <a:solidFill>
                  <a:schemeClr val="tx1"/>
                </a:solidFill>
                <a:effectLst/>
                <a:latin typeface="+mn-lt"/>
                <a:ea typeface="+mn-ea"/>
                <a:cs typeface="+mn-cs"/>
              </a:rPr>
              <a:t>. Key research questions include: How can we eliminate GHG emissions from rice production? How can we reduce ruminant emissions even as demand for meat increases?</a:t>
            </a:r>
            <a:r>
              <a:rPr lang="en-US" sz="1200" kern="1200" dirty="0" smtClean="0">
                <a:solidFill>
                  <a:schemeClr val="tx1"/>
                </a:solidFill>
                <a:effectLst/>
                <a:latin typeface="+mn-lt"/>
                <a:ea typeface="+mn-ea"/>
                <a:cs typeface="+mn-cs"/>
              </a:rPr>
              <a:t> </a:t>
            </a:r>
            <a:endParaRPr lang="en-US" baseline="0" dirty="0" smtClean="0"/>
          </a:p>
          <a:p>
            <a:endParaRPr lang="en-US" baseline="0" dirty="0" smtClean="0"/>
          </a:p>
          <a:p>
            <a:r>
              <a:rPr lang="en-US" baseline="0" dirty="0" smtClean="0"/>
              <a:t>We must </a:t>
            </a:r>
            <a:r>
              <a:rPr lang="en-US" b="1" baseline="0" dirty="0" smtClean="0"/>
              <a:t>focus on reducing micronutrient deficiencies</a:t>
            </a:r>
            <a:r>
              <a:rPr lang="en-US" baseline="0" dirty="0" smtClean="0"/>
              <a:t>. Over </a:t>
            </a:r>
            <a:r>
              <a:rPr lang="en-US" b="1" baseline="0" dirty="0" smtClean="0"/>
              <a:t>2 billion people are micronutrient deficient</a:t>
            </a:r>
            <a:r>
              <a:rPr lang="en-US" baseline="0" dirty="0" smtClean="0"/>
              <a:t>, a key factor in child stunting. </a:t>
            </a:r>
            <a:r>
              <a:rPr lang="en-US" b="1" baseline="0" dirty="0" smtClean="0"/>
              <a:t>Higher atmo</a:t>
            </a:r>
            <a:r>
              <a:rPr lang="en-US" b="1" dirty="0" smtClean="0"/>
              <a:t>spheric CO2, will reduce concentrations of iron, zinc, and protein in crops</a:t>
            </a:r>
            <a:r>
              <a:rPr lang="en-US" dirty="0" smtClean="0"/>
              <a:t> such as wheat, rice, and soybeans. Key research questions</a:t>
            </a:r>
            <a:r>
              <a:rPr lang="en-US" baseline="0" dirty="0" smtClean="0"/>
              <a:t> include: How do we preserve and enhance micronutrient content in crops with climate-change? How do we achieve multiple objectives - higher yields and nutrient content, enhanced resilience, and lower emissions – in the same plant at the same time? </a:t>
            </a:r>
          </a:p>
          <a:p>
            <a:endParaRPr lang="en-US" baseline="0" dirty="0" smtClean="0"/>
          </a:p>
          <a:p>
            <a:r>
              <a:rPr lang="en-US" dirty="0" smtClean="0"/>
              <a:t>The </a:t>
            </a:r>
            <a:r>
              <a:rPr lang="en-US" baseline="0" dirty="0" smtClean="0"/>
              <a:t>recently developed sorghum variety by Nigeria and the CGIAR – which has higher yields, more iron content and resilience to drought is beginning to answer some of these questions, but more is needed. </a:t>
            </a:r>
          </a:p>
          <a:p>
            <a:endParaRPr lang="en-US" baseline="0" dirty="0" smtClean="0"/>
          </a:p>
          <a:p>
            <a:r>
              <a:rPr lang="en-US" baseline="0" dirty="0" smtClean="0"/>
              <a:t>Critically important is the need to </a:t>
            </a:r>
            <a:r>
              <a:rPr lang="en-US" b="1" baseline="0" dirty="0" smtClean="0"/>
              <a:t>accelerate uptake of technologies to end stunting</a:t>
            </a:r>
            <a:r>
              <a:rPr lang="en-US" baseline="0" dirty="0" smtClean="0"/>
              <a:t>. Improved crop varieties and better livestock breeds will not have impact if not widely adopted. Uptake pathways are a key part of the challenge, yet are often overlooked in research programs. </a:t>
            </a:r>
          </a:p>
          <a:p>
            <a:endParaRPr lang="en-US" dirty="0" smtClean="0"/>
          </a:p>
          <a:p>
            <a:r>
              <a:rPr lang="en-US" sz="1200" b="1" kern="1200" dirty="0" smtClean="0">
                <a:solidFill>
                  <a:schemeClr val="tx1"/>
                </a:solidFill>
                <a:effectLst/>
                <a:latin typeface="+mn-lt"/>
                <a:ea typeface="+mn-ea"/>
                <a:cs typeface="+mn-cs"/>
              </a:rPr>
              <a:t>Key research questions</a:t>
            </a:r>
            <a:r>
              <a:rPr lang="en-US" sz="1200" kern="1200" dirty="0" smtClean="0">
                <a:solidFill>
                  <a:schemeClr val="tx1"/>
                </a:solidFill>
                <a:effectLst/>
                <a:latin typeface="+mn-lt"/>
                <a:ea typeface="+mn-ea"/>
                <a:cs typeface="+mn-cs"/>
              </a:rPr>
              <a:t>.</a:t>
            </a:r>
            <a:endParaRPr lang="es-AR"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s-AR"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food system must shift from being part of the climate problem to becoming a major part of the solution. </a:t>
            </a:r>
            <a:endParaRPr lang="es-A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s-AR"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How can we reduce ruminant emissions even as demand for meat increases</a:t>
            </a:r>
            <a:r>
              <a:rPr lang="en-US" sz="1200" kern="1200" dirty="0" smtClean="0">
                <a:solidFill>
                  <a:schemeClr val="tx1"/>
                </a:solidFill>
                <a:effectLst/>
                <a:latin typeface="+mn-lt"/>
                <a:ea typeface="+mn-ea"/>
                <a:cs typeface="+mn-cs"/>
              </a:rPr>
              <a:t>? Livestock emissions (enteric fermentation) account for one third of total emissions from agriculture. With income gains leading to higher demand for animal protein, total emissions from enteric fermentation are projected to increase by 25 percent by 2050 (FAO). How do we develop improved breeds and feed management practices to reduce ruminant emissions?</a:t>
            </a:r>
            <a:endParaRPr lang="es-A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s-AR"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How can we eliminate GHG emissions from rice production</a:t>
            </a:r>
            <a:r>
              <a:rPr lang="en-US" sz="1200" kern="1200" dirty="0" smtClean="0">
                <a:solidFill>
                  <a:schemeClr val="tx1"/>
                </a:solidFill>
                <a:effectLst/>
                <a:latin typeface="+mn-lt"/>
                <a:ea typeface="+mn-ea"/>
                <a:cs typeface="+mn-cs"/>
              </a:rPr>
              <a:t>?  Rice is food for billions of people. Rice production accounts for about 9 percent of global agriculture emissions (FAO). Rice production produces methane, a greenhouse gas that is more than 20-30 times more potent than carbon dioxide.</a:t>
            </a:r>
            <a:endParaRPr lang="es-AR"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s-AR"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food system must do more to reduce micronutrient deficiencies. </a:t>
            </a:r>
            <a:endParaRPr lang="es-A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s-AR"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How do we preserve and enhance the micronutrient content in crops with climate-change? </a:t>
            </a:r>
            <a:r>
              <a:rPr lang="en-US" sz="1200" kern="1200" dirty="0" smtClean="0">
                <a:solidFill>
                  <a:schemeClr val="tx1"/>
                </a:solidFill>
                <a:effectLst/>
                <a:latin typeface="+mn-lt"/>
                <a:ea typeface="+mn-ea"/>
                <a:cs typeface="+mn-cs"/>
              </a:rPr>
              <a:t>Elevated</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atmospheric CO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levels are shown to lower concentrations of iron and zinc in wheat, rice, soybeans, and field peas. Zinc and iron deficiencies already affect about 2 billion people globally.  </a:t>
            </a:r>
            <a:endParaRPr lang="es-A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s-AR"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How do we achieve multiple objectives―higher yields and nutrient content, enhanced resilience, and lower emissions―in the same plant at the same time? </a:t>
            </a:r>
            <a:r>
              <a:rPr lang="en-US" sz="1200" kern="1200" dirty="0" smtClean="0">
                <a:solidFill>
                  <a:schemeClr val="tx1"/>
                </a:solidFill>
                <a:effectLst/>
                <a:latin typeface="+mn-lt"/>
                <a:ea typeface="+mn-ea"/>
                <a:cs typeface="+mn-cs"/>
              </a:rPr>
              <a:t>The world is faced with multiple concurrent challenges―the need to feed a growing population, the acute importance of ensuring well-nourished children to allow them to compete in an increasingly knowledge intensive and digital world, and the deleterious impacts of climate change. Agricultural research programs need to lift their sights and address these challenges simultaneously.  </a:t>
            </a:r>
            <a:endParaRPr lang="es-AR"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s-AR"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We must accelerate the uptake of new/improved technologies</a:t>
            </a:r>
            <a:endParaRPr lang="es-A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s-AR"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Low adoption rates are often the Achilles heel of crop and livestock breeding programs. Accelerating adoption and uptake pathways must become a critical component of development efforts to ensure impact, yet they receive insufficient attention in research programs. </a:t>
            </a:r>
            <a:endParaRPr lang="es-A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s-AR" sz="1200" kern="1200" dirty="0" smtClean="0">
              <a:solidFill>
                <a:schemeClr val="tx1"/>
              </a:solidFill>
              <a:effectLst/>
              <a:latin typeface="+mn-lt"/>
              <a:ea typeface="+mn-ea"/>
              <a:cs typeface="+mn-cs"/>
            </a:endParaRP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BB01D001-A292-4232-8C5B-4050CC1E262F}"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654248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Over </a:t>
            </a:r>
            <a:r>
              <a:rPr lang="en-US" sz="1200" b="1" kern="1200" dirty="0" smtClean="0">
                <a:solidFill>
                  <a:schemeClr val="tx1"/>
                </a:solidFill>
                <a:effectLst/>
                <a:latin typeface="+mn-lt"/>
                <a:ea typeface="+mn-ea"/>
                <a:cs typeface="+mn-cs"/>
              </a:rPr>
              <a:t>1/3 of food wasted or lost every year </a:t>
            </a:r>
            <a:r>
              <a:rPr lang="en-US" sz="1200" kern="1200" dirty="0" smtClean="0">
                <a:solidFill>
                  <a:schemeClr val="tx1"/>
                </a:solidFill>
                <a:effectLst/>
                <a:latin typeface="+mn-lt"/>
                <a:ea typeface="+mn-ea"/>
                <a:cs typeface="+mn-cs"/>
              </a:rPr>
              <a:t>(1.3 </a:t>
            </a:r>
            <a:r>
              <a:rPr lang="en-US" sz="1200" kern="1200" dirty="0" err="1" smtClean="0">
                <a:solidFill>
                  <a:schemeClr val="tx1"/>
                </a:solidFill>
                <a:effectLst/>
                <a:latin typeface="+mn-lt"/>
                <a:ea typeface="+mn-ea"/>
                <a:cs typeface="+mn-cs"/>
              </a:rPr>
              <a:t>bn</a:t>
            </a:r>
            <a:r>
              <a:rPr lang="en-US" sz="1200" kern="1200" dirty="0" smtClean="0">
                <a:solidFill>
                  <a:schemeClr val="tx1"/>
                </a:solidFill>
                <a:effectLst/>
                <a:latin typeface="+mn-lt"/>
                <a:ea typeface="+mn-ea"/>
                <a:cs typeface="+mn-cs"/>
              </a:rPr>
              <a:t> tons), 70% before it reaches final consumer in developing countries and the reverse in developed</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Food waste at consumer level in industrialized countries (222 </a:t>
            </a:r>
            <a:r>
              <a:rPr lang="en-US" sz="1200" kern="1200" dirty="0" err="1" smtClean="0">
                <a:solidFill>
                  <a:schemeClr val="tx1"/>
                </a:solidFill>
                <a:effectLst/>
                <a:latin typeface="+mn-lt"/>
                <a:ea typeface="+mn-ea"/>
                <a:cs typeface="+mn-cs"/>
              </a:rPr>
              <a:t>mn</a:t>
            </a:r>
            <a:r>
              <a:rPr lang="en-US" sz="1200" kern="1200" dirty="0" smtClean="0">
                <a:solidFill>
                  <a:schemeClr val="tx1"/>
                </a:solidFill>
                <a:effectLst/>
                <a:latin typeface="+mn-lt"/>
                <a:ea typeface="+mn-ea"/>
                <a:cs typeface="+mn-cs"/>
              </a:rPr>
              <a:t> ton) is almost as high as the total net food production in Sub-Saharan Africa (230 </a:t>
            </a:r>
            <a:r>
              <a:rPr lang="en-US" sz="1200" kern="1200" dirty="0" err="1" smtClean="0">
                <a:solidFill>
                  <a:schemeClr val="tx1"/>
                </a:solidFill>
                <a:effectLst/>
                <a:latin typeface="+mn-lt"/>
                <a:ea typeface="+mn-ea"/>
                <a:cs typeface="+mn-cs"/>
              </a:rPr>
              <a:t>mn</a:t>
            </a:r>
            <a:r>
              <a:rPr lang="en-US" sz="1200" kern="1200" dirty="0" smtClean="0">
                <a:solidFill>
                  <a:schemeClr val="tx1"/>
                </a:solidFill>
                <a:effectLst/>
                <a:latin typeface="+mn-lt"/>
                <a:ea typeface="+mn-ea"/>
                <a:cs typeface="+mn-cs"/>
              </a:rPr>
              <a:t> ton)</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Financial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Times: 45% of fruit and vegetables, 30% of cereals, 20% of dairy products and meat lost or wasted every year</a:t>
            </a:r>
          </a:p>
          <a:p>
            <a:pPr marL="628650" lvl="1"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0" kern="1200" baseline="0" noProof="0" dirty="0" smtClean="0">
                <a:solidFill>
                  <a:schemeClr val="tx1"/>
                </a:solidFill>
                <a:latin typeface="+mn-lt"/>
                <a:ea typeface="+mn-ea"/>
                <a:cs typeface="+mn-cs"/>
              </a:rPr>
              <a:t>Eliminating all food waste and losses, </a:t>
            </a:r>
            <a:r>
              <a:rPr lang="en-US" sz="1100" b="1" i="0" kern="1200" baseline="0" noProof="0" dirty="0" smtClean="0">
                <a:solidFill>
                  <a:schemeClr val="tx1"/>
                </a:solidFill>
                <a:latin typeface="+mn-lt"/>
                <a:ea typeface="+mn-ea"/>
                <a:cs typeface="+mn-cs"/>
              </a:rPr>
              <a:t>would allow the world to almost meet its incremental food needs by 2030 without the need for increases in food production or productivit</a:t>
            </a:r>
            <a:r>
              <a:rPr lang="en-US" sz="1100" i="0" kern="1200" baseline="0" noProof="0" dirty="0" smtClean="0">
                <a:solidFill>
                  <a:schemeClr val="tx1"/>
                </a:solidFill>
                <a:latin typeface="+mn-lt"/>
                <a:ea typeface="+mn-ea"/>
                <a:cs typeface="+mn-cs"/>
              </a:rPr>
              <a:t>y. There would be zero net environmental effects as no increase in food production would be needed. A less ambitious and a more realistic notional target of halving the current levels of food waste and loss would translate into an around 35-40% of the incremental food production needed by 2030 to feed the world’s projected 8.4 billion people. Thus, the environmental impacts and resource pressures could be reduced to a similar extent.</a:t>
            </a:r>
          </a:p>
          <a:p>
            <a:pPr marL="628650" lvl="1" indent="-171450">
              <a:buFont typeface="Arial" panose="020B0604020202020204" pitchFamily="34" charset="0"/>
              <a:buChar char="•"/>
            </a:pPr>
            <a:endParaRPr lang="en-US" sz="11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1082201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03922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OECD estimates that </a:t>
            </a:r>
            <a:r>
              <a:rPr lang="en-US" sz="1200" b="1" kern="1200" dirty="0" smtClean="0">
                <a:solidFill>
                  <a:schemeClr val="tx1"/>
                </a:solidFill>
                <a:effectLst/>
                <a:latin typeface="+mn-lt"/>
                <a:ea typeface="+mn-ea"/>
                <a:cs typeface="+mn-cs"/>
              </a:rPr>
              <a:t>50 countries have provided $585 billion per year in agricultural producer subsidies </a:t>
            </a:r>
            <a:r>
              <a:rPr lang="en-US" sz="1200" kern="1200" dirty="0" smtClean="0">
                <a:solidFill>
                  <a:schemeClr val="tx1"/>
                </a:solidFill>
                <a:effectLst/>
                <a:latin typeface="+mn-lt"/>
                <a:ea typeface="+mn-ea"/>
                <a:cs typeface="+mn-cs"/>
              </a:rPr>
              <a:t>between 2013 and 2015</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(OECD 2016). </a:t>
            </a:r>
            <a:endParaRPr lang="es-AR"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s-AR"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Agricultural producer subsidies have more than doubled over the last 15 years</a:t>
            </a:r>
            <a:r>
              <a:rPr lang="en-US" sz="1200" kern="1200" dirty="0" smtClean="0">
                <a:solidFill>
                  <a:schemeClr val="tx1"/>
                </a:solidFill>
                <a:effectLst/>
                <a:latin typeface="+mn-lt"/>
                <a:ea typeface="+mn-ea"/>
                <a:cs typeface="+mn-cs"/>
              </a:rPr>
              <a:t>. Overall direct producer support in these 50 countries has increased from $255 billion in 2000-12 to $585 billion in 2013-15. Included in the sample of 50 countries are OECD countries and emerging economies. </a:t>
            </a:r>
            <a:endParaRPr lang="es-AR" sz="11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OECD</a:t>
            </a:r>
            <a:r>
              <a:rPr lang="en-US" sz="1200" kern="1200" dirty="0" smtClean="0">
                <a:solidFill>
                  <a:schemeClr val="tx1"/>
                </a:solidFill>
                <a:effectLst/>
                <a:latin typeface="+mn-lt"/>
                <a:ea typeface="+mn-ea"/>
                <a:cs typeface="+mn-cs"/>
              </a:rPr>
              <a:t> includes: Australia, Canada, Chile, European Union [28], Iceland, Israel, Japan, Korea, Mexico, New Zealand, Norway, Switzerland, Turkey, and United States.</a:t>
            </a:r>
            <a:endParaRPr lang="es-AR" sz="11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Emerging economies</a:t>
            </a:r>
            <a:r>
              <a:rPr lang="en-US" sz="1200" kern="1200" dirty="0" smtClean="0">
                <a:solidFill>
                  <a:schemeClr val="tx1"/>
                </a:solidFill>
                <a:effectLst/>
                <a:latin typeface="+mn-lt"/>
                <a:ea typeface="+mn-ea"/>
                <a:cs typeface="+mn-cs"/>
              </a:rPr>
              <a:t> includes: Brazil, China, Colombia, Indonesia, Kazakhstan, Russia, South Africa, Ukraine, and Vietnam. A notable exclusion in the OECD estimates is India which also has significant agricultural subsidies on which this note draws some lessons. </a:t>
            </a:r>
            <a:endParaRPr lang="es-AR"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s-AR"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While public support for agriculture is needed (we are not saying it should decline), and in many countries it should increase, we argue that there are more effective ways to direct $585 billion per year in producer support measures for achieving better nutritional outcomes and more sustainable food production systems. </a:t>
            </a:r>
            <a:r>
              <a:rPr lang="en-US" sz="1200" kern="1200" dirty="0" smtClean="0">
                <a:solidFill>
                  <a:schemeClr val="tx1"/>
                </a:solidFill>
                <a:effectLst/>
                <a:latin typeface="+mn-lt"/>
                <a:ea typeface="+mn-ea"/>
                <a:cs typeface="+mn-cs"/>
              </a:rPr>
              <a:t>This desirable shift requires:</a:t>
            </a:r>
            <a:endParaRPr lang="es-AR" sz="11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Removing the bias toward staple grains</a:t>
            </a:r>
            <a:r>
              <a:rPr lang="en-US" sz="1200" kern="1200" dirty="0" smtClean="0">
                <a:solidFill>
                  <a:schemeClr val="tx1"/>
                </a:solidFill>
                <a:effectLst/>
                <a:latin typeface="+mn-lt"/>
                <a:ea typeface="+mn-ea"/>
                <a:cs typeface="+mn-cs"/>
              </a:rPr>
              <a:t> and enabling the </a:t>
            </a:r>
            <a:r>
              <a:rPr lang="en-US" sz="1200" b="1" kern="1200" dirty="0" smtClean="0">
                <a:solidFill>
                  <a:schemeClr val="tx1"/>
                </a:solidFill>
                <a:effectLst/>
                <a:latin typeface="+mn-lt"/>
                <a:ea typeface="+mn-ea"/>
                <a:cs typeface="+mn-cs"/>
              </a:rPr>
              <a:t>shift toward more healthy, diverse diets</a:t>
            </a:r>
            <a:r>
              <a:rPr lang="en-US" sz="1200" kern="1200" dirty="0" smtClean="0">
                <a:solidFill>
                  <a:schemeClr val="tx1"/>
                </a:solidFill>
                <a:effectLst/>
                <a:latin typeface="+mn-lt"/>
                <a:ea typeface="+mn-ea"/>
                <a:cs typeface="+mn-cs"/>
              </a:rPr>
              <a:t> that include fruits, vegetables, legumes, dairy and meat products.</a:t>
            </a:r>
            <a:endParaRPr lang="es-AR"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We need to ensure </a:t>
            </a:r>
            <a:r>
              <a:rPr lang="en-US" sz="1200" b="1" kern="1200" dirty="0" smtClean="0">
                <a:solidFill>
                  <a:schemeClr val="tx1"/>
                </a:solidFill>
                <a:effectLst/>
                <a:latin typeface="+mn-lt"/>
                <a:ea typeface="+mn-ea"/>
                <a:cs typeface="+mn-cs"/>
              </a:rPr>
              <a:t>support for agriculture leads to more sustainable agricultural practices</a:t>
            </a:r>
            <a:r>
              <a:rPr lang="en-US" sz="1200" kern="1200" dirty="0" smtClean="0">
                <a:solidFill>
                  <a:schemeClr val="tx1"/>
                </a:solidFill>
                <a:effectLst/>
                <a:latin typeface="+mn-lt"/>
                <a:ea typeface="+mn-ea"/>
                <a:cs typeface="+mn-cs"/>
              </a:rPr>
              <a:t>.</a:t>
            </a:r>
            <a:endParaRPr lang="es-AR" dirty="0" smtClean="0">
              <a:effectLst/>
            </a:endParaRPr>
          </a:p>
          <a:p>
            <a:r>
              <a:rPr lang="en-US" sz="1200" kern="1200" dirty="0" smtClean="0">
                <a:solidFill>
                  <a:schemeClr val="tx1"/>
                </a:solidFill>
                <a:effectLst/>
                <a:latin typeface="+mn-lt"/>
                <a:ea typeface="+mn-ea"/>
                <a:cs typeface="+mn-cs"/>
              </a:rPr>
              <a:t> </a:t>
            </a:r>
            <a:endParaRPr lang="es-AR"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These subsidies take the form of regulated output prices (market price supports), and direct farmer payments. </a:t>
            </a:r>
            <a:endParaRPr lang="es-AR" sz="11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Market price supports account for about two-third of overall support</a:t>
            </a:r>
            <a:r>
              <a:rPr lang="en-US" sz="1200" kern="1200" dirty="0" smtClean="0">
                <a:solidFill>
                  <a:schemeClr val="tx1"/>
                </a:solidFill>
                <a:effectLst/>
                <a:latin typeface="+mn-lt"/>
                <a:ea typeface="+mn-ea"/>
                <a:cs typeface="+mn-cs"/>
              </a:rPr>
              <a:t>, 64 percent of total subsidies ($375 billion) across the 50 countries, and take the form of regulated prices that keep domestic grain prices above world prices. This is a cost to both consumers (who pay higher prices) and taxpayers (who often pay for the state purchase of grains as the mechanism to keep prices high). These market price supports account for 45 percent of total subsidies in OECD countries, and 78 percent in emerging economies.</a:t>
            </a:r>
            <a:endParaRPr lang="es-AR" sz="11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Direct payments to producers account for about one-third of overall support, </a:t>
            </a:r>
            <a:r>
              <a:rPr lang="en-US" sz="1200" kern="1200" dirty="0" smtClean="0">
                <a:solidFill>
                  <a:schemeClr val="tx1"/>
                </a:solidFill>
                <a:effectLst/>
                <a:latin typeface="+mn-lt"/>
                <a:ea typeface="+mn-ea"/>
                <a:cs typeface="+mn-cs"/>
              </a:rPr>
              <a:t>36 percent of total subsidies (or $210 billion), provided in the form direct budgetary payments to producers based on various criteria such as the type of outputs produced and inputs used. These direct payments account for 55 percent of total subsidies in OECD countries, and 22 percent in emerging economies. </a:t>
            </a:r>
            <a:endParaRPr lang="es-AR"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s-AR"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Contrary to popular perception, most of the increase in producer subsidies over the last 15 years has been in developing countries</a:t>
            </a:r>
            <a:r>
              <a:rPr lang="en-US" sz="1200" kern="1200" dirty="0" smtClean="0">
                <a:solidFill>
                  <a:schemeClr val="tx1"/>
                </a:solidFill>
                <a:effectLst/>
                <a:latin typeface="+mn-lt"/>
                <a:ea typeface="+mn-ea"/>
                <a:cs typeface="+mn-cs"/>
              </a:rPr>
              <a:t>. Agricultural subsidies are often viewed as a developed country or OECD country phenomena. Indeed, historically, developing countries have tended to significantly tax agriculture, and in 2000-02 emerging economies only accounted for 4 percent of subsidies across the 50 countries. However, by 2013-15 this share increased to almost 60 percent.  </a:t>
            </a:r>
            <a:endParaRPr lang="es-AR"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s-AR"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The reasons these subsidies were initially introduced includes concerns about staple grain self-sufficiency, and the rising farm and non-farm income gaps that emerge in early stages of structural transformation. </a:t>
            </a:r>
            <a:r>
              <a:rPr lang="en-US" sz="1200" kern="1200" dirty="0" smtClean="0">
                <a:solidFill>
                  <a:schemeClr val="tx1"/>
                </a:solidFill>
                <a:effectLst/>
                <a:latin typeface="+mn-lt"/>
                <a:ea typeface="+mn-ea"/>
                <a:cs typeface="+mn-cs"/>
              </a:rPr>
              <a:t>A common theme on the composition of subsidies has been a bias towards staple grains.</a:t>
            </a:r>
            <a:endParaRPr lang="es-AR"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s-AR"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We need to learn lessons from staple crop-focused polices of the green revolution in Asia – which led to significant needed declines in calorie deficiencies and widespread hunger, but had less impact on micronutrient deficiency and child stunting. </a:t>
            </a:r>
            <a:r>
              <a:rPr lang="en-US" sz="1200" kern="1200" dirty="0" smtClean="0">
                <a:solidFill>
                  <a:schemeClr val="tx1"/>
                </a:solidFill>
                <a:effectLst/>
                <a:latin typeface="+mn-lt"/>
                <a:ea typeface="+mn-ea"/>
                <a:cs typeface="+mn-cs"/>
              </a:rPr>
              <a:t>Public support (output price support, fertilizer and credit subsidies, grain procurement for food security stocks, and irrigation infrastructure (primarily for rice)) focused primarily on the production of staple grains. As a result:</a:t>
            </a:r>
            <a:endParaRPr lang="es-AR" sz="1100" kern="1200" dirty="0" smtClean="0">
              <a:solidFill>
                <a:schemeClr val="tx1"/>
              </a:solidFill>
              <a:effectLst/>
              <a:latin typeface="+mn-lt"/>
              <a:ea typeface="+mn-ea"/>
              <a:cs typeface="+mn-cs"/>
            </a:endParaRPr>
          </a:p>
          <a:p>
            <a:pPr lvl="1"/>
            <a:endParaRPr lang="en-US" sz="1200" b="1"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Yields of wheat, rice, and maize more than doubled, production area expanded, calorie deficiency declined</a:t>
            </a:r>
            <a:r>
              <a:rPr lang="en-US" sz="1200" kern="1200" dirty="0" smtClean="0">
                <a:solidFill>
                  <a:schemeClr val="tx1"/>
                </a:solidFill>
                <a:effectLst/>
                <a:latin typeface="+mn-lt"/>
                <a:ea typeface="+mn-ea"/>
                <a:cs typeface="+mn-cs"/>
              </a:rPr>
              <a:t>. </a:t>
            </a:r>
            <a:endParaRPr lang="es-AR" sz="11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Traditional non-staple crops such as pulses and legumes tended to be crowded out of production contributing to slower declines in micronutrient deficiency</a:t>
            </a:r>
            <a:r>
              <a:rPr lang="en-US" sz="1200" kern="1200" dirty="0" smtClean="0">
                <a:solidFill>
                  <a:schemeClr val="tx1"/>
                </a:solidFill>
                <a:effectLst/>
                <a:latin typeface="+mn-lt"/>
                <a:ea typeface="+mn-ea"/>
                <a:cs typeface="+mn-cs"/>
              </a:rPr>
              <a:t>. </a:t>
            </a:r>
            <a:endParaRPr lang="es-AR"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Prices of staple foods (e.g. rice and wheat) declined relative to the price of micronutrient rich foods (e.g. vegetables, pulses) in much of Asia making staple food relatively more affordable. The induced substitution effects led to more calorie-rich, but less diverse, and micronutrient rich foods (Gomez at al, 2013). </a:t>
            </a:r>
            <a:endParaRPr lang="es-AR"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In India, the increasing price of legumes has been associated with a consequent decline in pulse consumption across all income groups (</a:t>
            </a:r>
            <a:r>
              <a:rPr lang="en-US" sz="1200" kern="1200" dirty="0" err="1" smtClean="0">
                <a:solidFill>
                  <a:schemeClr val="tx1"/>
                </a:solidFill>
                <a:effectLst/>
                <a:latin typeface="+mn-lt"/>
                <a:ea typeface="+mn-ea"/>
                <a:cs typeface="+mn-cs"/>
              </a:rPr>
              <a:t>Kataki</a:t>
            </a:r>
            <a:r>
              <a:rPr lang="en-US" sz="1200" kern="1200" dirty="0" smtClean="0">
                <a:solidFill>
                  <a:schemeClr val="tx1"/>
                </a:solidFill>
                <a:effectLst/>
                <a:latin typeface="+mn-lt"/>
                <a:ea typeface="+mn-ea"/>
                <a:cs typeface="+mn-cs"/>
              </a:rPr>
              <a:t>, 2002)</a:t>
            </a:r>
            <a:endParaRPr lang="es-AR"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In some cases, traditional crops that were a source of critical micronutrients (such as iron and zinc) were displaced in favor of higher value staple crops.</a:t>
            </a:r>
            <a:endParaRPr lang="es-AR"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s-AR"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With the public sector focus on staple grains, markets for non-staple crops are poorly developed </a:t>
            </a:r>
            <a:r>
              <a:rPr lang="en-US" sz="1200" kern="1200" dirty="0" smtClean="0">
                <a:solidFill>
                  <a:schemeClr val="tx1"/>
                </a:solidFill>
                <a:effectLst/>
                <a:latin typeface="+mn-lt"/>
                <a:ea typeface="+mn-ea"/>
                <a:cs typeface="+mn-cs"/>
              </a:rPr>
              <a:t>– having received little investment in transport systems, cold storage systems, and information systems that allow for better functioning of market for perishable products such as fruits and vegetables, and livestock products (</a:t>
            </a:r>
            <a:r>
              <a:rPr lang="en-US" sz="1200" kern="1200" dirty="0" err="1" smtClean="0">
                <a:solidFill>
                  <a:schemeClr val="tx1"/>
                </a:solidFill>
                <a:effectLst/>
                <a:latin typeface="+mn-lt"/>
                <a:ea typeface="+mn-ea"/>
                <a:cs typeface="+mn-cs"/>
              </a:rPr>
              <a:t>Pingali</a:t>
            </a:r>
            <a:r>
              <a:rPr lang="en-US" sz="1200" kern="1200" dirty="0" smtClean="0">
                <a:solidFill>
                  <a:schemeClr val="tx1"/>
                </a:solidFill>
                <a:effectLst/>
                <a:latin typeface="+mn-lt"/>
                <a:ea typeface="+mn-ea"/>
                <a:cs typeface="+mn-cs"/>
              </a:rPr>
              <a:t>, 2015).</a:t>
            </a:r>
            <a:endParaRPr lang="es-AR"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s-AR"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Another negative consequence of subsidy programs has been the increase in unsustainable farming practices. </a:t>
            </a:r>
            <a:r>
              <a:rPr lang="en-US" sz="1200" kern="1200" dirty="0" smtClean="0">
                <a:solidFill>
                  <a:schemeClr val="tx1"/>
                </a:solidFill>
                <a:effectLst/>
                <a:latin typeface="+mn-lt"/>
                <a:ea typeface="+mn-ea"/>
                <a:cs typeface="+mn-cs"/>
              </a:rPr>
              <a:t>In some cases, fertilizer subsidies have led to overuse of fertilizer with little incremental yield gains but large nitrous oxide emissions (e.g. China), and subsidized inputs and irrigation has led to declining groundwater levels and rising water contamination (e.g. India). </a:t>
            </a:r>
            <a:endParaRPr lang="es-AR"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s-AR"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The European Union offers some important lessons for emerging economies – they have been shifting policies to address emerging opportunities and challenges.</a:t>
            </a:r>
            <a:endParaRPr lang="es-AR"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1988-1990, 79 percent of overall EU subsidies were in the form of market price supports (price regulations), similar to emerging markets today. Since then they have shifted away from support directly linked to product prices to other less-distorting forms. These include cash transfers to producers that are delinked from the outputs they produce, or inputs they use and are more focused on addressing key challenges through provision of public goods. For example, 30 percent of direct farm payments under the EU Common Agricultural Policy require adoption of environmentally sustainable farming practices.</a:t>
            </a:r>
            <a:endParaRPr lang="es-AR" sz="11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BB01D001-A292-4232-8C5B-4050CC1E262F}"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619987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96775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71890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Müller, C., A. Bondeau, A. Popp, K. Waha, and M. Fader. 2009. “Climate Change Impacts on Agricultural Yields.” Background note for the</a:t>
            </a:r>
            <a:r>
              <a:rPr lang="en-US" baseline="0" dirty="0" smtClean="0"/>
              <a:t> </a:t>
            </a:r>
            <a:r>
              <a:rPr lang="en-US" dirty="0" smtClean="0"/>
              <a:t>WDR 2010.</a:t>
            </a:r>
          </a:p>
          <a:p>
            <a:endParaRPr lang="en-US" dirty="0" smtClean="0"/>
          </a:p>
          <a:p>
            <a:r>
              <a:rPr lang="en-US" dirty="0" smtClean="0"/>
              <a:t>The coloring in the figure shows the projected percentage change in yields of 11 major crops (wheat, rice, maize, millet, field pea, sugar beet, sweet potato, soybean, groundnut, sunflower, and rapeseed) from 2046 to 2055, compared with 1996–2005. </a:t>
            </a:r>
          </a:p>
          <a:p>
            <a:endParaRPr lang="en-US" dirty="0" smtClean="0"/>
          </a:p>
          <a:p>
            <a:r>
              <a:rPr lang="en-US" dirty="0" smtClean="0"/>
              <a:t>The yield-change values are the mean of three emission scenarios across five global climate models, assuming no CO2 fertilization (a possible boost to plant growth and water-use efficiency from higher ambient CO2 concentrations). </a:t>
            </a:r>
          </a:p>
          <a:p>
            <a:endParaRPr lang="en-US" dirty="0" smtClean="0"/>
          </a:p>
          <a:p>
            <a:r>
              <a:rPr lang="en-US" dirty="0" smtClean="0"/>
              <a:t>Large negative yield impacts are projected in many areas that are highly dependent on agriculture.</a:t>
            </a:r>
          </a:p>
          <a:p>
            <a:endParaRPr lang="en-US" dirty="0"/>
          </a:p>
        </p:txBody>
      </p:sp>
      <p:sp>
        <p:nvSpPr>
          <p:cNvPr id="4" name="Slide Number Placeholder 3"/>
          <p:cNvSpPr>
            <a:spLocks noGrp="1"/>
          </p:cNvSpPr>
          <p:nvPr>
            <p:ph type="sldNum" sz="quarter" idx="10"/>
          </p:nvPr>
        </p:nvSpPr>
        <p:spPr/>
        <p:txBody>
          <a:bodyPr/>
          <a:lstStyle/>
          <a:p>
            <a:fld id="{D6F665E8-0CEF-4CBA-B15E-0C92CC95D99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873305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2008-2011, El Nino and La Nina related global grain shocks caused an estimated loss of around</a:t>
            </a:r>
            <a:r>
              <a:rPr lang="en-US" baseline="0" dirty="0" smtClean="0"/>
              <a:t> 25 million metric tons of major food grains per year.</a:t>
            </a:r>
          </a:p>
          <a:p>
            <a:endParaRPr lang="en-US" baseline="0" dirty="0" smtClean="0"/>
          </a:p>
          <a:p>
            <a:r>
              <a:rPr lang="en-US" baseline="0" dirty="0" smtClean="0"/>
              <a:t>France produces 39 million MT of wheat per year, Canada – 29 m MT, Ukraine – 24 m MT.</a:t>
            </a:r>
            <a:endParaRPr lang="en-US" dirty="0" smtClean="0"/>
          </a:p>
          <a:p>
            <a:endParaRPr lang="en-US" dirty="0"/>
          </a:p>
        </p:txBody>
      </p:sp>
    </p:spTree>
    <p:extLst>
      <p:ext uri="{BB962C8B-B14F-4D97-AF65-F5344CB8AC3E}">
        <p14:creationId xmlns:p14="http://schemas.microsoft.com/office/powerpoint/2010/main" val="535333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Today, </a:t>
            </a:r>
            <a:r>
              <a:rPr lang="en-US" sz="1200" b="1" kern="1200" dirty="0" smtClean="0">
                <a:solidFill>
                  <a:schemeClr val="tx1"/>
                </a:solidFill>
                <a:effectLst/>
                <a:latin typeface="+mn-lt"/>
                <a:ea typeface="+mn-ea"/>
                <a:cs typeface="+mn-cs"/>
              </a:rPr>
              <a:t>795 million </a:t>
            </a:r>
            <a:r>
              <a:rPr lang="en-US" sz="1200" kern="1200" dirty="0" smtClean="0">
                <a:solidFill>
                  <a:schemeClr val="tx1"/>
                </a:solidFill>
                <a:effectLst/>
                <a:latin typeface="+mn-lt"/>
                <a:ea typeface="+mn-ea"/>
                <a:cs typeface="+mn-cs"/>
              </a:rPr>
              <a:t>people are not meeting their minimum</a:t>
            </a:r>
            <a:r>
              <a:rPr lang="en-US" sz="1200" kern="1200" baseline="0" dirty="0" smtClean="0">
                <a:solidFill>
                  <a:schemeClr val="tx1"/>
                </a:solidFill>
                <a:effectLst/>
                <a:latin typeface="+mn-lt"/>
                <a:ea typeface="+mn-ea"/>
                <a:cs typeface="+mn-cs"/>
              </a:rPr>
              <a:t> dietary energy needs</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Over </a:t>
            </a:r>
            <a:r>
              <a:rPr lang="en-US" sz="1200" b="1" kern="1200" baseline="0" dirty="0" smtClean="0">
                <a:solidFill>
                  <a:schemeClr val="tx1"/>
                </a:solidFill>
                <a:effectLst/>
                <a:latin typeface="+mn-lt"/>
                <a:ea typeface="+mn-ea"/>
                <a:cs typeface="+mn-cs"/>
              </a:rPr>
              <a:t>2 billion </a:t>
            </a:r>
            <a:r>
              <a:rPr lang="en-US" sz="1200" kern="1200" baseline="0" dirty="0" smtClean="0">
                <a:solidFill>
                  <a:schemeClr val="tx1"/>
                </a:solidFill>
                <a:effectLst/>
                <a:latin typeface="+mn-lt"/>
                <a:ea typeface="+mn-ea"/>
                <a:cs typeface="+mn-cs"/>
              </a:rPr>
              <a:t>people are overweight or obese, two-thirds of whom live in developing countries</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Over </a:t>
            </a:r>
            <a:r>
              <a:rPr lang="en-US" sz="1200" b="1" kern="1200" baseline="0" dirty="0" smtClean="0">
                <a:solidFill>
                  <a:schemeClr val="tx1"/>
                </a:solidFill>
                <a:effectLst/>
                <a:latin typeface="+mn-lt"/>
                <a:ea typeface="+mn-ea"/>
                <a:cs typeface="+mn-cs"/>
              </a:rPr>
              <a:t>2 billion </a:t>
            </a:r>
            <a:r>
              <a:rPr lang="en-US" sz="1200" kern="1200" baseline="0" dirty="0" smtClean="0">
                <a:solidFill>
                  <a:schemeClr val="tx1"/>
                </a:solidFill>
                <a:effectLst/>
                <a:latin typeface="+mn-lt"/>
                <a:ea typeface="+mn-ea"/>
                <a:cs typeface="+mn-cs"/>
              </a:rPr>
              <a:t>people are deficient in key vitamins and minerals, and </a:t>
            </a:r>
            <a:r>
              <a:rPr lang="en-US" sz="1200" b="1" kern="1200" baseline="0" dirty="0" smtClean="0">
                <a:solidFill>
                  <a:schemeClr val="tx1"/>
                </a:solidFill>
                <a:effectLst/>
                <a:latin typeface="+mn-lt"/>
                <a:ea typeface="+mn-ea"/>
                <a:cs typeface="+mn-cs"/>
              </a:rPr>
              <a:t>1 in 3 children in SSA and SAR are stunned</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Too many children are not receiving what they need to reach their full potential. Their development</a:t>
            </a:r>
            <a:r>
              <a:rPr lang="en-US" sz="1200" kern="1200" baseline="0" dirty="0" smtClean="0">
                <a:solidFill>
                  <a:schemeClr val="tx1"/>
                </a:solidFill>
                <a:effectLst/>
                <a:latin typeface="+mn-lt"/>
                <a:ea typeface="+mn-ea"/>
                <a:cs typeface="+mn-cs"/>
              </a:rPr>
              <a:t> is </a:t>
            </a:r>
            <a:r>
              <a:rPr lang="en-US" sz="1200" kern="1200" dirty="0" smtClean="0">
                <a:solidFill>
                  <a:schemeClr val="tx1"/>
                </a:solidFill>
                <a:effectLst/>
                <a:latin typeface="+mn-lt"/>
                <a:ea typeface="+mn-ea"/>
                <a:cs typeface="+mn-cs"/>
              </a:rPr>
              <a:t>affected by malnutrition, lack of early stimulation and learning</a:t>
            </a:r>
            <a:r>
              <a:rPr lang="en-US" sz="1200" kern="1200" baseline="0" dirty="0" smtClean="0">
                <a:solidFill>
                  <a:schemeClr val="tx1"/>
                </a:solidFill>
                <a:effectLst/>
                <a:latin typeface="+mn-lt"/>
                <a:ea typeface="+mn-ea"/>
                <a:cs typeface="+mn-cs"/>
              </a:rPr>
              <a:t> or by exposure to violence and neglect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One quarter of children under age five </a:t>
            </a:r>
            <a:r>
              <a:rPr lang="en-US" sz="1200" b="0" kern="1200" dirty="0" smtClean="0">
                <a:solidFill>
                  <a:schemeClr val="tx1"/>
                </a:solidFill>
                <a:effectLst/>
                <a:latin typeface="+mn-lt"/>
                <a:ea typeface="+mn-ea"/>
                <a:cs typeface="+mn-cs"/>
              </a:rPr>
              <a:t>worldwide are chronically malnourished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Contaminated food impacts </a:t>
            </a:r>
            <a:r>
              <a:rPr lang="en-US" sz="1200" b="1" kern="1200" baseline="0" dirty="0" smtClean="0">
                <a:solidFill>
                  <a:schemeClr val="tx1"/>
                </a:solidFill>
                <a:effectLst/>
                <a:latin typeface="+mn-lt"/>
                <a:ea typeface="+mn-ea"/>
                <a:cs typeface="+mn-cs"/>
              </a:rPr>
              <a:t>1 in 10 people </a:t>
            </a:r>
            <a:r>
              <a:rPr lang="en-US" sz="1200" kern="1200" baseline="0" dirty="0" smtClean="0">
                <a:solidFill>
                  <a:schemeClr val="tx1"/>
                </a:solidFill>
                <a:effectLst/>
                <a:latin typeface="+mn-lt"/>
                <a:ea typeface="+mn-ea"/>
                <a:cs typeface="+mn-cs"/>
              </a:rPr>
              <a:t>(and kills 420,000 people) globally each year</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chemeClr val="tx1"/>
                </a:solidFill>
                <a:effectLst/>
                <a:latin typeface="+mn-lt"/>
                <a:ea typeface="+mn-ea"/>
                <a:cs typeface="+mn-cs"/>
              </a:rPr>
              <a:t>Impacts</a:t>
            </a:r>
            <a:r>
              <a:rPr lang="en-US" sz="1200" b="1" kern="1200" baseline="0" dirty="0" smtClean="0">
                <a:solidFill>
                  <a:schemeClr val="tx1"/>
                </a:solidFill>
                <a:effectLst/>
                <a:latin typeface="+mn-lt"/>
                <a:ea typeface="+mn-ea"/>
                <a:cs typeface="+mn-cs"/>
              </a:rPr>
              <a:t> of malnutrition: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Vitamin A, iron, and zinc are three of the micronutrients</a:t>
            </a:r>
            <a:r>
              <a:rPr lang="en-US" sz="1200" kern="1200" baseline="0" dirty="0" smtClean="0">
                <a:solidFill>
                  <a:schemeClr val="tx1"/>
                </a:solidFill>
                <a:effectLst/>
                <a:latin typeface="+mn-lt"/>
                <a:ea typeface="+mn-ea"/>
                <a:cs typeface="+mn-cs"/>
              </a:rPr>
              <a:t> identified by the WHO as most lacking in diets globally. </a:t>
            </a:r>
            <a:r>
              <a:rPr lang="en-US" sz="1200" kern="1200" dirty="0" smtClean="0">
                <a:solidFill>
                  <a:schemeClr val="tx1"/>
                </a:solidFill>
                <a:effectLst/>
                <a:latin typeface="+mn-lt"/>
                <a:ea typeface="+mn-ea"/>
                <a:cs typeface="+mn-cs"/>
              </a:rPr>
              <a:t>Adverse</a:t>
            </a:r>
            <a:r>
              <a:rPr lang="en-US" sz="1200" kern="1200" baseline="0" dirty="0" smtClean="0">
                <a:solidFill>
                  <a:schemeClr val="tx1"/>
                </a:solidFill>
                <a:effectLst/>
                <a:latin typeface="+mn-lt"/>
                <a:ea typeface="+mn-ea"/>
                <a:cs typeface="+mn-cs"/>
              </a:rPr>
              <a:t> effects of malnutrition are particularly strong for young children and women of reproductive age. Deleterious effects of malnutrition include low birth weight, stunting, blindness, and impairment of physical work productivity, the immune system and cognitive performance throughout one’s life.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baseline="0" dirty="0" smtClean="0">
                <a:solidFill>
                  <a:schemeClr val="tx1"/>
                </a:solidFill>
                <a:effectLst/>
                <a:latin typeface="+mn-lt"/>
                <a:ea typeface="+mn-ea"/>
                <a:cs typeface="+mn-cs"/>
              </a:rPr>
              <a:t>China 2008 Milk Scandal: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effectLst/>
              </a:rPr>
              <a:t>Eight years ago today, sixteen infants in China’s Gansu Province were diagnosed with kidney stones. All of them had been fed milk powder that was later found to have been adulterated with a toxic industrial compound called melamine. Four months later, </a:t>
            </a:r>
            <a:r>
              <a:rPr lang="en-US" dirty="0" smtClean="0">
                <a:effectLst/>
                <a:hlinkClick r:id="rId3"/>
              </a:rPr>
              <a:t>an estimated 300,000 babies in China were sick from the contaminated milk</a:t>
            </a:r>
            <a:r>
              <a:rPr lang="en-US" dirty="0" smtClean="0">
                <a:effectLst/>
              </a:rPr>
              <a:t>, and the kidney damage led to six fatalities. The </a:t>
            </a:r>
            <a:r>
              <a:rPr lang="en-US" dirty="0" err="1" smtClean="0">
                <a:effectLst/>
              </a:rPr>
              <a:t>Sanlu</a:t>
            </a:r>
            <a:r>
              <a:rPr lang="en-US" dirty="0" smtClean="0">
                <a:effectLst/>
              </a:rPr>
              <a:t> Group, one of the largest dairy producers in China, was identified as the chief culprit. But as the scandal unfolded, more Chinese dairy firms became implicated. In hindsight, it is not an overstatement that the 2008 incident is one of the largest food safety scandals in PRC history.</a:t>
            </a:r>
            <a:r>
              <a:rPr lang="en-US" baseline="0" dirty="0" smtClean="0">
                <a:effectLst/>
              </a:rPr>
              <a:t> </a:t>
            </a:r>
            <a:r>
              <a:rPr lang="en-US" dirty="0" smtClean="0">
                <a:effectLst/>
              </a:rPr>
              <a:t>Consumer confidence in Chinese dairy products remains extremely weak. Official media suggests that over </a:t>
            </a:r>
            <a:r>
              <a:rPr lang="en-US" dirty="0" smtClean="0">
                <a:effectLst/>
                <a:hlinkClick r:id="rId4"/>
              </a:rPr>
              <a:t>half of the Chinese baby formula market is dominated by foreign brands</a:t>
            </a:r>
            <a:r>
              <a:rPr lang="en-US" dirty="0" smtClean="0">
                <a:effectLst/>
              </a:rPr>
              <a:t>, and in some cities, the share is as high as 80 percent.</a:t>
            </a:r>
            <a:endParaRPr lang="en-US" sz="1200" kern="1200" dirty="0" smtClean="0">
              <a:solidFill>
                <a:schemeClr val="tx1"/>
              </a:solidFill>
              <a:effectLst/>
              <a:latin typeface="+mn-lt"/>
              <a:ea typeface="+mn-ea"/>
              <a:cs typeface="+mn-cs"/>
            </a:endParaRPr>
          </a:p>
          <a:p>
            <a:endParaRPr lang="en-US" dirty="0" smtClean="0"/>
          </a:p>
          <a:p>
            <a:endParaRPr lang="en-US" dirty="0" smtClean="0"/>
          </a:p>
          <a:p>
            <a:endParaRPr lang="en-US" dirty="0"/>
          </a:p>
        </p:txBody>
      </p:sp>
    </p:spTree>
    <p:extLst>
      <p:ext uri="{BB962C8B-B14F-4D97-AF65-F5344CB8AC3E}">
        <p14:creationId xmlns:p14="http://schemas.microsoft.com/office/powerpoint/2010/main" val="2385133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Globally, obesity has increased to the extent that the number of overweight people now exceeds the number of underweight people worldwide. The economic cost of obesity has been estimated at $2 trillion, accounting for about 5 percent of deaths worldwide. Most 30 percent of the world’s population, or 2.1 billion people, are overweight or obese, 62 percent of whom live in developing countries.</a:t>
            </a:r>
          </a:p>
          <a:p>
            <a:endParaRPr lang="en-US" sz="1200" b="0" i="0" u="none" strike="noStrike" kern="1200" baseline="0" dirty="0" smtClean="0">
              <a:solidFill>
                <a:schemeClr val="tx1"/>
              </a:solidFill>
              <a:latin typeface="+mn-lt"/>
              <a:ea typeface="+mn-ea"/>
              <a:cs typeface="+mn-cs"/>
            </a:endParaRPr>
          </a:p>
          <a:p>
            <a:r>
              <a:rPr lang="en-US" dirty="0" smtClean="0"/>
              <a:t>Notes:</a:t>
            </a:r>
          </a:p>
          <a:p>
            <a:endParaRPr lang="en-US" dirty="0" smtClean="0"/>
          </a:p>
          <a:p>
            <a:r>
              <a:rPr lang="en-US" sz="1200" b="0" i="1" u="none" strike="noStrike" kern="1200" baseline="0" dirty="0" smtClean="0">
                <a:solidFill>
                  <a:schemeClr val="tx1"/>
                </a:solidFill>
                <a:latin typeface="+mn-lt"/>
                <a:ea typeface="+mn-ea"/>
                <a:cs typeface="+mn-cs"/>
              </a:rPr>
              <a:t>Source: </a:t>
            </a:r>
            <a:r>
              <a:rPr lang="en-US" sz="1200" b="0" i="0" u="none" strike="noStrike" kern="1200" baseline="0" dirty="0" smtClean="0">
                <a:solidFill>
                  <a:schemeClr val="tx1"/>
                </a:solidFill>
                <a:latin typeface="+mn-lt"/>
                <a:ea typeface="+mn-ea"/>
                <a:cs typeface="+mn-cs"/>
              </a:rPr>
              <a:t>FAO (2014). </a:t>
            </a:r>
            <a:r>
              <a:rPr lang="en-US" sz="1200" b="0" i="1" u="none" strike="noStrike" kern="1200" baseline="0" dirty="0" smtClean="0">
                <a:solidFill>
                  <a:schemeClr val="tx1"/>
                </a:solidFill>
                <a:latin typeface="+mn-lt"/>
                <a:ea typeface="+mn-ea"/>
                <a:cs typeface="+mn-cs"/>
              </a:rPr>
              <a:t>The State of Food Insecurity in the World</a:t>
            </a:r>
            <a:r>
              <a:rPr lang="en-US" sz="1200" b="0" i="0" u="none" strike="noStrike" kern="1200" baseline="0" dirty="0" smtClean="0">
                <a:solidFill>
                  <a:schemeClr val="tx1"/>
                </a:solidFill>
                <a:latin typeface="+mn-lt"/>
                <a:ea typeface="+mn-ea"/>
                <a:cs typeface="+mn-cs"/>
              </a:rPr>
              <a:t>. Rome; Ng, M. et al. (2014). “Global, regional, and</a:t>
            </a:r>
          </a:p>
          <a:p>
            <a:r>
              <a:rPr lang="en-US" sz="1200" b="0" i="0" u="none" strike="noStrike" kern="1200" baseline="0" dirty="0" smtClean="0">
                <a:solidFill>
                  <a:schemeClr val="tx1"/>
                </a:solidFill>
                <a:latin typeface="+mn-lt"/>
                <a:ea typeface="+mn-ea"/>
                <a:cs typeface="+mn-cs"/>
              </a:rPr>
              <a:t>national prevalence of overweight and obesity in children and adults during 1980–2013: a systematic analysis</a:t>
            </a:r>
          </a:p>
          <a:p>
            <a:r>
              <a:rPr lang="en-US" sz="1200" b="0" i="0" u="none" strike="noStrike" kern="1200" baseline="0" dirty="0" smtClean="0">
                <a:solidFill>
                  <a:schemeClr val="tx1"/>
                </a:solidFill>
                <a:latin typeface="+mn-lt"/>
                <a:ea typeface="+mn-ea"/>
                <a:cs typeface="+mn-cs"/>
              </a:rPr>
              <a:t>for the Global Burden of Disease Study 2013,” </a:t>
            </a:r>
            <a:r>
              <a:rPr lang="en-US" sz="1200" b="0" i="1" u="none" strike="noStrike" kern="1200" baseline="0" dirty="0" smtClean="0">
                <a:solidFill>
                  <a:schemeClr val="tx1"/>
                </a:solidFill>
                <a:latin typeface="+mn-lt"/>
                <a:ea typeface="+mn-ea"/>
                <a:cs typeface="+mn-cs"/>
              </a:rPr>
              <a:t>Lancet </a:t>
            </a:r>
            <a:r>
              <a:rPr lang="en-US" sz="1200" b="0" i="0" u="none" strike="noStrike" kern="1200" baseline="0" dirty="0" smtClean="0">
                <a:solidFill>
                  <a:schemeClr val="tx1"/>
                </a:solidFill>
                <a:latin typeface="+mn-lt"/>
                <a:ea typeface="+mn-ea"/>
                <a:cs typeface="+mn-cs"/>
              </a:rPr>
              <a:t>384:766-81; UN Population Division data.</a:t>
            </a:r>
          </a:p>
          <a:p>
            <a:r>
              <a:rPr lang="en-US" sz="1200" b="0" i="1" u="none" strike="noStrike" kern="1200" baseline="0" dirty="0" smtClean="0">
                <a:solidFill>
                  <a:schemeClr val="tx1"/>
                </a:solidFill>
                <a:latin typeface="+mn-lt"/>
                <a:ea typeface="+mn-ea"/>
                <a:cs typeface="+mn-cs"/>
              </a:rPr>
              <a:t>Note: </a:t>
            </a:r>
            <a:r>
              <a:rPr lang="en-US" sz="1200" b="0" i="0" u="none" strike="noStrike" kern="1200" baseline="0" dirty="0" smtClean="0">
                <a:solidFill>
                  <a:schemeClr val="tx1"/>
                </a:solidFill>
                <a:latin typeface="+mn-lt"/>
                <a:ea typeface="+mn-ea"/>
                <a:cs typeface="+mn-cs"/>
              </a:rPr>
              <a:t>For each developing country the respective obesity data from Ng et al., are weighted by the share</a:t>
            </a:r>
          </a:p>
          <a:p>
            <a:r>
              <a:rPr lang="en-US" sz="1200" b="0" i="0" u="none" strike="noStrike" kern="1200" baseline="0" dirty="0" smtClean="0">
                <a:solidFill>
                  <a:schemeClr val="tx1"/>
                </a:solidFill>
                <a:latin typeface="+mn-lt"/>
                <a:ea typeface="+mn-ea"/>
                <a:cs typeface="+mn-cs"/>
              </a:rPr>
              <a:t>of the population above and below 20 years old, and within regions, by the population of each country.</a:t>
            </a:r>
            <a:endParaRPr lang="en-US" dirty="0"/>
          </a:p>
        </p:txBody>
      </p:sp>
      <p:sp>
        <p:nvSpPr>
          <p:cNvPr id="4" name="Slide Number Placeholder 3"/>
          <p:cNvSpPr>
            <a:spLocks noGrp="1"/>
          </p:cNvSpPr>
          <p:nvPr>
            <p:ph type="sldNum" sz="quarter" idx="10"/>
          </p:nvPr>
        </p:nvSpPr>
        <p:spPr/>
        <p:txBody>
          <a:bodyPr/>
          <a:lstStyle/>
          <a:p>
            <a:fld id="{AF43BEBB-BAC7-4E85-B68A-45218B9CB35C}" type="slidenum">
              <a:rPr lang="en-US" smtClean="0"/>
              <a:t>7</a:t>
            </a:fld>
            <a:endParaRPr lang="en-US"/>
          </a:p>
        </p:txBody>
      </p:sp>
    </p:spTree>
    <p:extLst>
      <p:ext uri="{BB962C8B-B14F-4D97-AF65-F5344CB8AC3E}">
        <p14:creationId xmlns:p14="http://schemas.microsoft.com/office/powerpoint/2010/main" val="1524530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slides shows</a:t>
            </a:r>
            <a:r>
              <a:rPr lang="en-US" baseline="0" dirty="0" smtClean="0"/>
              <a:t> the result of a simple back of the envelope calculation that demonstrates the imperative for emission reductions in the Agriculture and broader Land Use Change Sectors.</a:t>
            </a:r>
          </a:p>
          <a:p>
            <a:endParaRPr lang="en-US" baseline="0" dirty="0" smtClean="0"/>
          </a:p>
          <a:p>
            <a:r>
              <a:rPr lang="en-US" b="1" baseline="0" dirty="0" smtClean="0"/>
              <a:t>By 2050 Agriculture and Land Use Change could represent 70% of Global Emissions – if global emissions are reduced in accordance with a 2C goal, while Agriculture were to remain in business as usual.</a:t>
            </a:r>
          </a:p>
          <a:p>
            <a:r>
              <a:rPr lang="en-US" b="1" baseline="0" dirty="0" smtClean="0"/>
              <a:t>By 2050, Agriculture will have to reduce its emissions intensity by 60% if it is to maintain its footprint in parallel with overall emissions reductions. This assumes emissions from Land Use Change will have fallen to zero.</a:t>
            </a:r>
          </a:p>
          <a:p>
            <a:endParaRPr lang="en-US" baseline="0" dirty="0" smtClean="0"/>
          </a:p>
          <a:p>
            <a:r>
              <a:rPr lang="en-US" baseline="0" dirty="0" smtClean="0"/>
              <a:t>Scientists calculate that in order to stay below 2C global warming, by 2050, the World will have a ‘permissable’ greenhouse gas emission budget of about 21-22 Giga Tons of CO2 per year for all sectors combined.</a:t>
            </a:r>
          </a:p>
          <a:p>
            <a:endParaRPr lang="en-US" baseline="0" dirty="0" smtClean="0"/>
          </a:p>
          <a:p>
            <a:r>
              <a:rPr lang="en-US" baseline="0" dirty="0" smtClean="0"/>
              <a:t>If agriculture and land use change were to continue on their current path (Business as Usual), they are projected to reach about 15 Giga Tons of CO2 equivalent by 2050.</a:t>
            </a:r>
          </a:p>
          <a:p>
            <a:endParaRPr lang="en-US" baseline="0" dirty="0" smtClean="0"/>
          </a:p>
          <a:p>
            <a:r>
              <a:rPr lang="en-US" b="1" baseline="0" dirty="0" smtClean="0"/>
              <a:t>A comparison between the two estimates yields that Agriculture and Land Use Change under Business as Usual would together dominate global emissions (70%!) by 2050 – leaving only 30% for all the other sectors combined. </a:t>
            </a:r>
          </a:p>
          <a:p>
            <a:endParaRPr lang="en-US" baseline="0" dirty="0" smtClean="0"/>
          </a:p>
          <a:p>
            <a:r>
              <a:rPr lang="en-US" baseline="0" dirty="0" smtClean="0"/>
              <a:t>Even if Land Use Change were to be reduced to 0 by 2050, Agriculture would need to reduce its emission intensity by 60% if it were to reduce its emission in accordance with other sectors (keep the relative share of Agriculture of total emissions constant).</a:t>
            </a:r>
          </a:p>
          <a:p>
            <a:endParaRPr lang="en-US" baseline="0" dirty="0" smtClean="0"/>
          </a:p>
        </p:txBody>
      </p:sp>
      <p:sp>
        <p:nvSpPr>
          <p:cNvPr id="4" name="Slide Number Placeholder 3"/>
          <p:cNvSpPr>
            <a:spLocks noGrp="1"/>
          </p:cNvSpPr>
          <p:nvPr>
            <p:ph type="sldNum" sz="quarter" idx="10"/>
          </p:nvPr>
        </p:nvSpPr>
        <p:spPr/>
        <p:txBody>
          <a:bodyPr/>
          <a:lstStyle/>
          <a:p>
            <a:fld id="{D6F665E8-0CEF-4CBA-B15E-0C92CC95D99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766087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Many water basins are</a:t>
            </a:r>
            <a:r>
              <a:rPr lang="en-US" baseline="0" dirty="0" smtClean="0"/>
              <a:t> projected to come under severe water stress by 2050, mainly as a result of growing water demands</a:t>
            </a:r>
          </a:p>
          <a:p>
            <a:pPr marL="171450" indent="-171450">
              <a:buFont typeface="Arial" panose="020B0604020202020204" pitchFamily="34" charset="0"/>
              <a:buChar char="•"/>
            </a:pPr>
            <a:r>
              <a:rPr lang="en-US" dirty="0" smtClean="0"/>
              <a:t>Under the Baseline, the number of people living in river basins under severe water stress is projected</a:t>
            </a:r>
            <a:r>
              <a:rPr lang="en-US" baseline="0" dirty="0" smtClean="0"/>
              <a:t> to more than double between 2000-2050, reaching 3.9 billion people, or more than 40% of the world’s population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Already today, 28% of all croplands face high to extremely high levels of water stress.</a:t>
            </a:r>
            <a:r>
              <a:rPr lang="en-US" baseline="0" dirty="0" smtClean="0"/>
              <a:t> By 2050, watersheds in South Asia and the Middle East, and large part of China and North Africa will fall under severe water stress.</a:t>
            </a:r>
          </a:p>
          <a:p>
            <a:pPr marL="171450" indent="-171450">
              <a:buFont typeface="Arial" panose="020B0604020202020204" pitchFamily="34" charset="0"/>
              <a:buChar char="•"/>
            </a:pPr>
            <a:r>
              <a:rPr lang="en-US" dirty="0" smtClean="0"/>
              <a:t>Today, 17-20% of ag land is irrigated but</a:t>
            </a:r>
            <a:r>
              <a:rPr lang="en-US" baseline="0" dirty="0" smtClean="0"/>
              <a:t> irrigated area accounts for ~40% of global food production</a:t>
            </a:r>
          </a:p>
          <a:p>
            <a:pPr marL="171450" indent="-171450">
              <a:buFont typeface="Arial" panose="020B0604020202020204" pitchFamily="34" charset="0"/>
              <a:buChar char="•"/>
            </a:pPr>
            <a:r>
              <a:rPr lang="en-US" baseline="0" dirty="0" smtClean="0"/>
              <a:t>Ag uses 70% of global water withdrawals, and 80-90% of global water consumption (net of evaporation)</a:t>
            </a:r>
          </a:p>
          <a:p>
            <a:pPr marL="171450" indent="-171450">
              <a:buFont typeface="Arial" panose="020B0604020202020204" pitchFamily="34" charset="0"/>
              <a:buChar char="•"/>
            </a:pPr>
            <a:r>
              <a:rPr lang="en-US" baseline="0" dirty="0" smtClean="0"/>
              <a:t>Irrigation dominates water use consumption in all regions worldwide and 70% of global irrigated area experiences periodic water shortages (NPAS 2016); and groundwater provides almost half of all agricultural water use (much of it non-sustainable abstraction of groundwater)</a:t>
            </a:r>
          </a:p>
          <a:p>
            <a:pPr marL="171450" indent="-171450">
              <a:buFont typeface="Arial" panose="020B0604020202020204" pitchFamily="34" charset="0"/>
              <a:buChar char="•"/>
            </a:pPr>
            <a:r>
              <a:rPr lang="en-US" baseline="0" dirty="0" smtClean="0"/>
              <a:t>The Global Food System increasingly relies on unsustainable groundwater use and aquifers overexploitation.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Tree>
    <p:extLst>
      <p:ext uri="{BB962C8B-B14F-4D97-AF65-F5344CB8AC3E}">
        <p14:creationId xmlns:p14="http://schemas.microsoft.com/office/powerpoint/2010/main" val="2306938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43D9E4-4956-4B27-994E-48A51B8F9086}" type="datetimeFigureOut">
              <a:rPr lang="en-US" smtClean="0">
                <a:solidFill>
                  <a:prstClr val="black">
                    <a:tint val="75000"/>
                  </a:prstClr>
                </a:solidFill>
              </a:rPr>
              <a:pPr/>
              <a:t>12/12/2016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7D846F-209F-4C51-A8B9-EE77D7C4CA26}" type="slidenum">
              <a:rPr lang="en-US" smtClean="0"/>
              <a:t>‹#›</a:t>
            </a:fld>
            <a:endParaRPr lang="en-US"/>
          </a:p>
        </p:txBody>
      </p:sp>
    </p:spTree>
    <p:extLst>
      <p:ext uri="{BB962C8B-B14F-4D97-AF65-F5344CB8AC3E}">
        <p14:creationId xmlns:p14="http://schemas.microsoft.com/office/powerpoint/2010/main" val="2455792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43D9E4-4956-4B27-994E-48A51B8F9086}" type="datetimeFigureOut">
              <a:rPr lang="en-US" smtClean="0">
                <a:solidFill>
                  <a:prstClr val="black">
                    <a:tint val="75000"/>
                  </a:prstClr>
                </a:solidFill>
              </a:rPr>
              <a:pPr/>
              <a:t>12/12/2016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7D846F-209F-4C51-A8B9-EE77D7C4CA26}" type="slidenum">
              <a:rPr lang="en-US" smtClean="0"/>
              <a:t>‹#›</a:t>
            </a:fld>
            <a:endParaRPr lang="en-US"/>
          </a:p>
        </p:txBody>
      </p:sp>
    </p:spTree>
    <p:extLst>
      <p:ext uri="{BB962C8B-B14F-4D97-AF65-F5344CB8AC3E}">
        <p14:creationId xmlns:p14="http://schemas.microsoft.com/office/powerpoint/2010/main" val="397999614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43D9E4-4956-4B27-994E-48A51B8F9086}" type="datetimeFigureOut">
              <a:rPr lang="en-US" smtClean="0">
                <a:solidFill>
                  <a:prstClr val="black">
                    <a:tint val="75000"/>
                  </a:prstClr>
                </a:solidFill>
              </a:rPr>
              <a:pPr/>
              <a:t>12/12/2016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7D846F-209F-4C51-A8B9-EE77D7C4CA26}" type="slidenum">
              <a:rPr lang="en-US" smtClean="0"/>
              <a:t>‹#›</a:t>
            </a:fld>
            <a:endParaRPr lang="en-US"/>
          </a:p>
        </p:txBody>
      </p:sp>
    </p:spTree>
    <p:extLst>
      <p:ext uri="{BB962C8B-B14F-4D97-AF65-F5344CB8AC3E}">
        <p14:creationId xmlns:p14="http://schemas.microsoft.com/office/powerpoint/2010/main" val="138107767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p:spPr>
        <p:txBody>
          <a:bodyPr/>
          <a:lstStyle>
            <a:lvl1pPr>
              <a:defRPr sz="1600"/>
            </a:lvl1pPr>
          </a:lstStyle>
          <a:p>
            <a:endParaRPr lang="en-US"/>
          </a:p>
        </p:txBody>
      </p:sp>
      <p:sp>
        <p:nvSpPr>
          <p:cNvPr id="2" name="Title 1"/>
          <p:cNvSpPr>
            <a:spLocks noGrp="1"/>
          </p:cNvSpPr>
          <p:nvPr>
            <p:ph type="ctrTitle"/>
          </p:nvPr>
        </p:nvSpPr>
        <p:spPr>
          <a:xfrm>
            <a:off x="914400" y="2130426"/>
            <a:ext cx="10363200" cy="1470025"/>
          </a:xfrm>
        </p:spPr>
        <p:txBody>
          <a:bodyPr anchor="ct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613106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p:spPr>
        <p:txBody>
          <a:bodyPr/>
          <a:lstStyle>
            <a:lvl1pPr>
              <a:defRPr sz="1600"/>
            </a:lvl1pPr>
          </a:lstStyle>
          <a:p>
            <a:endParaRPr lang="en-US"/>
          </a:p>
        </p:txBody>
      </p:sp>
    </p:spTree>
    <p:extLst>
      <p:ext uri="{BB962C8B-B14F-4D97-AF65-F5344CB8AC3E}">
        <p14:creationId xmlns:p14="http://schemas.microsoft.com/office/powerpoint/2010/main" val="1264788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Brief Prefatory text">
    <p:spTree>
      <p:nvGrpSpPr>
        <p:cNvPr id="1" name=""/>
        <p:cNvGrpSpPr/>
        <p:nvPr/>
      </p:nvGrpSpPr>
      <p:grpSpPr>
        <a:xfrm>
          <a:off x="0" y="0"/>
          <a:ext cx="0" cy="0"/>
          <a:chOff x="0" y="0"/>
          <a:chExt cx="0" cy="0"/>
        </a:xfrm>
      </p:grpSpPr>
      <p:sp>
        <p:nvSpPr>
          <p:cNvPr id="5" name="Text Box 2"/>
          <p:cNvSpPr txBox="1">
            <a:spLocks noChangeArrowheads="1"/>
          </p:cNvSpPr>
          <p:nvPr userDrawn="1"/>
        </p:nvSpPr>
        <p:spPr bwMode="gray">
          <a:xfrm>
            <a:off x="2321986" y="2365376"/>
            <a:ext cx="7512049" cy="2487613"/>
          </a:xfrm>
          <a:prstGeom prst="rect">
            <a:avLst/>
          </a:prstGeom>
          <a:noFill/>
          <a:ln w="19050" algn="ctr">
            <a:noFill/>
            <a:miter lim="800000"/>
            <a:headEnd/>
            <a:tailEnd/>
          </a:ln>
        </p:spPr>
        <p:txBody>
          <a:bodyPr lIns="0" tIns="73141" rIns="0" bIns="73141"/>
          <a:lstStyle/>
          <a:p>
            <a:pPr defTabSz="914246" fontAlgn="base">
              <a:lnSpc>
                <a:spcPct val="106000"/>
              </a:lnSpc>
              <a:spcBef>
                <a:spcPct val="80000"/>
              </a:spcBef>
              <a:spcAft>
                <a:spcPct val="0"/>
              </a:spcAft>
              <a:buClr>
                <a:srgbClr val="000000"/>
              </a:buClr>
              <a:buSzPct val="80000"/>
              <a:buFont typeface="Wingdings" pitchFamily="2" charset="2"/>
              <a:buNone/>
              <a:defRPr/>
            </a:pPr>
            <a:endParaRPr lang="en-US" sz="1100" b="1" dirty="0">
              <a:solidFill>
                <a:srgbClr val="000000"/>
              </a:solidFill>
            </a:endParaRPr>
          </a:p>
        </p:txBody>
      </p:sp>
      <p:sp>
        <p:nvSpPr>
          <p:cNvPr id="6" name="Line 35"/>
          <p:cNvSpPr>
            <a:spLocks noChangeShapeType="1"/>
          </p:cNvSpPr>
          <p:nvPr userDrawn="1"/>
        </p:nvSpPr>
        <p:spPr bwMode="gray">
          <a:xfrm>
            <a:off x="522817" y="806451"/>
            <a:ext cx="11140016" cy="0"/>
          </a:xfrm>
          <a:prstGeom prst="line">
            <a:avLst/>
          </a:prstGeom>
          <a:noFill/>
          <a:ln w="19050">
            <a:solidFill>
              <a:schemeClr val="accent1"/>
            </a:solidFill>
            <a:round/>
            <a:headEnd/>
            <a:tailEnd/>
          </a:ln>
          <a:effectLst/>
        </p:spPr>
        <p:txBody>
          <a:bodyPr wrap="none" lIns="91427" tIns="45713" rIns="91427" bIns="45713" anchor="ctr"/>
          <a:lstStyle/>
          <a:p>
            <a:pPr defTabSz="914246" eaLnBrk="0" fontAlgn="base" hangingPunct="0">
              <a:lnSpc>
                <a:spcPct val="106000"/>
              </a:lnSpc>
              <a:spcBef>
                <a:spcPct val="50000"/>
              </a:spcBef>
              <a:spcAft>
                <a:spcPct val="0"/>
              </a:spcAft>
              <a:buSzPct val="100000"/>
              <a:buFont typeface="Wingdings 2" pitchFamily="18" charset="2"/>
              <a:buNone/>
              <a:defRPr/>
            </a:pPr>
            <a:endParaRPr lang="en-US" sz="1100" dirty="0">
              <a:solidFill>
                <a:srgbClr val="000000"/>
              </a:solidFill>
            </a:endParaRPr>
          </a:p>
        </p:txBody>
      </p:sp>
      <p:sp>
        <p:nvSpPr>
          <p:cNvPr id="9" name="Text Placeholder 8"/>
          <p:cNvSpPr>
            <a:spLocks noGrp="1"/>
          </p:cNvSpPr>
          <p:nvPr>
            <p:ph type="body" sz="quarter" idx="10"/>
          </p:nvPr>
        </p:nvSpPr>
        <p:spPr>
          <a:xfrm>
            <a:off x="2328672" y="2368296"/>
            <a:ext cx="7510272" cy="2487168"/>
          </a:xfrm>
        </p:spPr>
        <p:txBody>
          <a:bodyPr tIns="73141" bIns="73141"/>
          <a:lstStyle>
            <a:lvl1pPr eaLnBrk="1" hangingPunct="1">
              <a:spcBef>
                <a:spcPct val="80000"/>
              </a:spcBef>
              <a:buClr>
                <a:schemeClr val="tx1"/>
              </a:buClr>
              <a:buSzPct val="80000"/>
              <a:buFont typeface="Wingdings" pitchFamily="2" charset="2"/>
              <a:buNone/>
              <a:defRPr/>
            </a:lvl1pPr>
            <a:lvl5pPr>
              <a:buNone/>
              <a:defRPr/>
            </a:lvl5pPr>
          </a:lstStyle>
          <a:p>
            <a:endParaRPr lang="en-US" dirty="0"/>
          </a:p>
        </p:txBody>
      </p:sp>
      <p:sp>
        <p:nvSpPr>
          <p:cNvPr id="4" name="Rectangle 2"/>
          <p:cNvSpPr>
            <a:spLocks noGrp="1" noChangeArrowheads="1"/>
          </p:cNvSpPr>
          <p:nvPr>
            <p:ph type="title"/>
          </p:nvPr>
        </p:nvSpPr>
        <p:spPr bwMode="gray">
          <a:xfrm>
            <a:off x="535521" y="514351"/>
            <a:ext cx="11127316" cy="258763"/>
          </a:xfrm>
          <a:prstGeom prst="rect">
            <a:avLst/>
          </a:prstGeom>
          <a:noFill/>
          <a:ln w="9525">
            <a:noFill/>
            <a:miter lim="800000"/>
            <a:headEnd/>
            <a:tailEnd/>
          </a:ln>
        </p:spPr>
        <p:txBody>
          <a:bodyPr/>
          <a:lstStyle/>
          <a:p>
            <a:pPr lvl="0"/>
            <a:r>
              <a:rPr lang="en-US" smtClean="0"/>
              <a:t>Click to edit Master title style</a:t>
            </a:r>
          </a:p>
        </p:txBody>
      </p:sp>
    </p:spTree>
    <p:extLst>
      <p:ext uri="{BB962C8B-B14F-4D97-AF65-F5344CB8AC3E}">
        <p14:creationId xmlns:p14="http://schemas.microsoft.com/office/powerpoint/2010/main" val="20680707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p:spPr>
        <p:txBody>
          <a:bodyPr/>
          <a:lstStyle>
            <a:lvl1pPr>
              <a:defRPr sz="1600"/>
            </a:lvl1pPr>
          </a:lstStyle>
          <a:p>
            <a:endParaRPr lang="en-US"/>
          </a:p>
        </p:txBody>
      </p:sp>
    </p:spTree>
    <p:extLst>
      <p:ext uri="{BB962C8B-B14F-4D97-AF65-F5344CB8AC3E}">
        <p14:creationId xmlns:p14="http://schemas.microsoft.com/office/powerpoint/2010/main" val="388298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bg1">
              <a:lumMod val="95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US" sz="2400">
              <a:solidFill>
                <a:prstClr val="white"/>
              </a:solidFill>
            </a:endParaRPr>
          </a:p>
        </p:txBody>
      </p:sp>
      <p:sp>
        <p:nvSpPr>
          <p:cNvPr id="8" name="Picture Placeholder 7"/>
          <p:cNvSpPr>
            <a:spLocks noGrp="1"/>
          </p:cNvSpPr>
          <p:nvPr>
            <p:ph type="pic" sz="quarter" idx="10"/>
          </p:nvPr>
        </p:nvSpPr>
        <p:spPr>
          <a:xfrm>
            <a:off x="3064717" y="0"/>
            <a:ext cx="9127283" cy="6858000"/>
          </a:xfrm>
        </p:spPr>
        <p:txBody>
          <a:bodyPr/>
          <a:lstStyle>
            <a:lvl1pPr>
              <a:defRPr sz="1600"/>
            </a:lvl1pPr>
          </a:lstStyle>
          <a:p>
            <a:endParaRPr lang="en-US"/>
          </a:p>
        </p:txBody>
      </p:sp>
      <p:sp>
        <p:nvSpPr>
          <p:cNvPr id="2" name="Title 1"/>
          <p:cNvSpPr>
            <a:spLocks noGrp="1"/>
          </p:cNvSpPr>
          <p:nvPr>
            <p:ph type="ctrTitle" hasCustomPrompt="1"/>
          </p:nvPr>
        </p:nvSpPr>
        <p:spPr>
          <a:xfrm>
            <a:off x="298451" y="2062162"/>
            <a:ext cx="2127939" cy="1470025"/>
          </a:xfrm>
        </p:spPr>
        <p:txBody>
          <a:bodyPr anchor="b"/>
          <a:lstStyle>
            <a:lvl1pPr algn="l">
              <a:defRPr/>
            </a:lvl1pPr>
          </a:lstStyle>
          <a:p>
            <a:r>
              <a:rPr lang="en-US" dirty="0" smtClean="0"/>
              <a:t>Click to edit Master </a:t>
            </a:r>
            <a:r>
              <a:rPr lang="en-US" dirty="0" err="1" smtClean="0"/>
              <a:t>titlae</a:t>
            </a:r>
            <a:r>
              <a:rPr lang="en-US" dirty="0" smtClean="0"/>
              <a:t> style</a:t>
            </a:r>
            <a:endParaRPr lang="en-US" dirty="0"/>
          </a:p>
        </p:txBody>
      </p:sp>
      <p:sp>
        <p:nvSpPr>
          <p:cNvPr id="3" name="Subtitle 2"/>
          <p:cNvSpPr>
            <a:spLocks noGrp="1"/>
          </p:cNvSpPr>
          <p:nvPr>
            <p:ph type="subTitle" idx="1"/>
          </p:nvPr>
        </p:nvSpPr>
        <p:spPr>
          <a:xfrm>
            <a:off x="298451" y="3621076"/>
            <a:ext cx="1752420" cy="1752600"/>
          </a:xfrm>
        </p:spPr>
        <p:txBody>
          <a:bodyPr/>
          <a:lstStyle>
            <a:lvl1pPr marL="0" indent="0" algn="l">
              <a:buNone/>
              <a:defRPr>
                <a:solidFill>
                  <a:srgbClr val="40404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819723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lumMod val="95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US" sz="2400">
              <a:solidFill>
                <a:prstClr val="white"/>
              </a:solidFill>
            </a:endParaRPr>
          </a:p>
        </p:txBody>
      </p:sp>
      <p:sp>
        <p:nvSpPr>
          <p:cNvPr id="8" name="Picture Placeholder 7"/>
          <p:cNvSpPr>
            <a:spLocks noGrp="1"/>
          </p:cNvSpPr>
          <p:nvPr>
            <p:ph type="pic" sz="quarter" idx="10"/>
          </p:nvPr>
        </p:nvSpPr>
        <p:spPr>
          <a:xfrm>
            <a:off x="0" y="0"/>
            <a:ext cx="9127283" cy="6858000"/>
          </a:xfrm>
        </p:spPr>
        <p:txBody>
          <a:bodyPr/>
          <a:lstStyle>
            <a:lvl1pPr>
              <a:defRPr sz="1600"/>
            </a:lvl1pPr>
          </a:lstStyle>
          <a:p>
            <a:endParaRPr lang="en-US"/>
          </a:p>
        </p:txBody>
      </p:sp>
      <p:sp>
        <p:nvSpPr>
          <p:cNvPr id="2" name="Title 1"/>
          <p:cNvSpPr>
            <a:spLocks noGrp="1"/>
          </p:cNvSpPr>
          <p:nvPr>
            <p:ph type="ctrTitle"/>
          </p:nvPr>
        </p:nvSpPr>
        <p:spPr>
          <a:xfrm>
            <a:off x="9571941" y="1958976"/>
            <a:ext cx="2127939" cy="1470025"/>
          </a:xfrm>
        </p:spPr>
        <p:txBody>
          <a:bodyPr anchor="b"/>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571942" y="3621076"/>
            <a:ext cx="1752420" cy="1752600"/>
          </a:xfrm>
        </p:spPr>
        <p:txBody>
          <a:bodyPr/>
          <a:lstStyle>
            <a:lvl1pPr marL="0" indent="0" algn="l">
              <a:buNone/>
              <a:defRPr>
                <a:solidFill>
                  <a:srgbClr val="40404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2671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p:spPr>
        <p:txBody>
          <a:bodyPr/>
          <a:lstStyle>
            <a:lvl1pPr>
              <a:defRPr sz="1600"/>
            </a:lvl1pPr>
          </a:lstStyle>
          <a:p>
            <a:endParaRPr lang="en-US"/>
          </a:p>
        </p:txBody>
      </p:sp>
      <p:sp>
        <p:nvSpPr>
          <p:cNvPr id="2" name="Title 1"/>
          <p:cNvSpPr>
            <a:spLocks noGrp="1"/>
          </p:cNvSpPr>
          <p:nvPr>
            <p:ph type="ctrTitle"/>
          </p:nvPr>
        </p:nvSpPr>
        <p:spPr>
          <a:xfrm>
            <a:off x="914400" y="2130426"/>
            <a:ext cx="10363200" cy="1470025"/>
          </a:xfrm>
        </p:spPr>
        <p:txBody>
          <a:bodyPr anchor="ct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524008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p:spPr>
        <p:txBody>
          <a:bodyPr/>
          <a:lstStyle>
            <a:lvl1pPr>
              <a:defRPr sz="1600"/>
            </a:lvl1pPr>
          </a:lstStyle>
          <a:p>
            <a:endParaRPr lang="en-US"/>
          </a:p>
        </p:txBody>
      </p:sp>
    </p:spTree>
    <p:extLst>
      <p:ext uri="{BB962C8B-B14F-4D97-AF65-F5344CB8AC3E}">
        <p14:creationId xmlns:p14="http://schemas.microsoft.com/office/powerpoint/2010/main" val="4018797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43D9E4-4956-4B27-994E-48A51B8F9086}" type="datetimeFigureOut">
              <a:rPr lang="en-US" smtClean="0">
                <a:solidFill>
                  <a:prstClr val="black">
                    <a:tint val="75000"/>
                  </a:prstClr>
                </a:solidFill>
              </a:rPr>
              <a:pPr/>
              <a:t>12/12/2016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7D846F-209F-4C51-A8B9-EE77D7C4CA26}" type="slidenum">
              <a:rPr lang="en-US" smtClean="0"/>
              <a:t>‹#›</a:t>
            </a:fld>
            <a:endParaRPr lang="en-US"/>
          </a:p>
        </p:txBody>
      </p:sp>
    </p:spTree>
    <p:extLst>
      <p:ext uri="{BB962C8B-B14F-4D97-AF65-F5344CB8AC3E}">
        <p14:creationId xmlns:p14="http://schemas.microsoft.com/office/powerpoint/2010/main" val="1636479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bg1">
              <a:lumMod val="95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US" sz="2400">
              <a:solidFill>
                <a:prstClr val="white"/>
              </a:solidFill>
            </a:endParaRPr>
          </a:p>
        </p:txBody>
      </p:sp>
      <p:sp>
        <p:nvSpPr>
          <p:cNvPr id="8" name="Picture Placeholder 7"/>
          <p:cNvSpPr>
            <a:spLocks noGrp="1"/>
          </p:cNvSpPr>
          <p:nvPr>
            <p:ph type="pic" sz="quarter" idx="10"/>
          </p:nvPr>
        </p:nvSpPr>
        <p:spPr>
          <a:xfrm>
            <a:off x="3064717" y="0"/>
            <a:ext cx="9127283" cy="6858000"/>
          </a:xfrm>
        </p:spPr>
        <p:txBody>
          <a:bodyPr/>
          <a:lstStyle>
            <a:lvl1pPr>
              <a:defRPr sz="1600"/>
            </a:lvl1pPr>
          </a:lstStyle>
          <a:p>
            <a:endParaRPr lang="en-US"/>
          </a:p>
        </p:txBody>
      </p:sp>
      <p:sp>
        <p:nvSpPr>
          <p:cNvPr id="2" name="Title 1"/>
          <p:cNvSpPr>
            <a:spLocks noGrp="1"/>
          </p:cNvSpPr>
          <p:nvPr>
            <p:ph type="ctrTitle" hasCustomPrompt="1"/>
          </p:nvPr>
        </p:nvSpPr>
        <p:spPr>
          <a:xfrm>
            <a:off x="298451" y="2062162"/>
            <a:ext cx="2127939" cy="1470025"/>
          </a:xfrm>
        </p:spPr>
        <p:txBody>
          <a:bodyPr anchor="b"/>
          <a:lstStyle>
            <a:lvl1pPr algn="l">
              <a:defRPr/>
            </a:lvl1pPr>
          </a:lstStyle>
          <a:p>
            <a:r>
              <a:rPr lang="en-US" dirty="0" smtClean="0"/>
              <a:t>Click to edit Master </a:t>
            </a:r>
            <a:r>
              <a:rPr lang="en-US" dirty="0" err="1" smtClean="0"/>
              <a:t>titlae</a:t>
            </a:r>
            <a:r>
              <a:rPr lang="en-US" dirty="0" smtClean="0"/>
              <a:t> style</a:t>
            </a:r>
            <a:endParaRPr lang="en-US" dirty="0"/>
          </a:p>
        </p:txBody>
      </p:sp>
      <p:sp>
        <p:nvSpPr>
          <p:cNvPr id="3" name="Subtitle 2"/>
          <p:cNvSpPr>
            <a:spLocks noGrp="1"/>
          </p:cNvSpPr>
          <p:nvPr>
            <p:ph type="subTitle" idx="1"/>
          </p:nvPr>
        </p:nvSpPr>
        <p:spPr>
          <a:xfrm>
            <a:off x="298451" y="3621076"/>
            <a:ext cx="1752420" cy="1752600"/>
          </a:xfrm>
        </p:spPr>
        <p:txBody>
          <a:bodyPr/>
          <a:lstStyle>
            <a:lvl1pPr marL="0" indent="0" algn="l">
              <a:buNone/>
              <a:defRPr>
                <a:solidFill>
                  <a:srgbClr val="40404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42254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lumMod val="95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US" sz="2400">
              <a:solidFill>
                <a:prstClr val="white"/>
              </a:solidFill>
            </a:endParaRPr>
          </a:p>
        </p:txBody>
      </p:sp>
      <p:sp>
        <p:nvSpPr>
          <p:cNvPr id="8" name="Picture Placeholder 7"/>
          <p:cNvSpPr>
            <a:spLocks noGrp="1"/>
          </p:cNvSpPr>
          <p:nvPr>
            <p:ph type="pic" sz="quarter" idx="10"/>
          </p:nvPr>
        </p:nvSpPr>
        <p:spPr>
          <a:xfrm>
            <a:off x="0" y="0"/>
            <a:ext cx="9127283" cy="6858000"/>
          </a:xfrm>
        </p:spPr>
        <p:txBody>
          <a:bodyPr/>
          <a:lstStyle>
            <a:lvl1pPr>
              <a:defRPr sz="1600"/>
            </a:lvl1pPr>
          </a:lstStyle>
          <a:p>
            <a:endParaRPr lang="en-US"/>
          </a:p>
        </p:txBody>
      </p:sp>
      <p:sp>
        <p:nvSpPr>
          <p:cNvPr id="2" name="Title 1"/>
          <p:cNvSpPr>
            <a:spLocks noGrp="1"/>
          </p:cNvSpPr>
          <p:nvPr>
            <p:ph type="ctrTitle"/>
          </p:nvPr>
        </p:nvSpPr>
        <p:spPr>
          <a:xfrm>
            <a:off x="9571941" y="1958976"/>
            <a:ext cx="2127939" cy="1470025"/>
          </a:xfrm>
        </p:spPr>
        <p:txBody>
          <a:bodyPr anchor="b"/>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571942" y="3621076"/>
            <a:ext cx="1752420" cy="1752600"/>
          </a:xfrm>
        </p:spPr>
        <p:txBody>
          <a:bodyPr/>
          <a:lstStyle>
            <a:lvl1pPr marL="0" indent="0" algn="l">
              <a:buNone/>
              <a:defRPr>
                <a:solidFill>
                  <a:srgbClr val="40404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84679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0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p:spPr>
        <p:txBody>
          <a:bodyPr/>
          <a:lstStyle>
            <a:lvl1pPr>
              <a:defRPr sz="1600"/>
            </a:lvl1pPr>
          </a:lstStyle>
          <a:p>
            <a:endParaRPr lang="en-US"/>
          </a:p>
        </p:txBody>
      </p:sp>
      <p:sp>
        <p:nvSpPr>
          <p:cNvPr id="2" name="Title 1"/>
          <p:cNvSpPr>
            <a:spLocks noGrp="1"/>
          </p:cNvSpPr>
          <p:nvPr>
            <p:ph type="ctrTitle"/>
          </p:nvPr>
        </p:nvSpPr>
        <p:spPr>
          <a:xfrm>
            <a:off x="914400" y="2130426"/>
            <a:ext cx="10363200" cy="1470025"/>
          </a:xfrm>
        </p:spPr>
        <p:txBody>
          <a:bodyPr anchor="ct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756351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2_Brief Prefatory text">
    <p:spTree>
      <p:nvGrpSpPr>
        <p:cNvPr id="1" name=""/>
        <p:cNvGrpSpPr/>
        <p:nvPr/>
      </p:nvGrpSpPr>
      <p:grpSpPr>
        <a:xfrm>
          <a:off x="0" y="0"/>
          <a:ext cx="0" cy="0"/>
          <a:chOff x="0" y="0"/>
          <a:chExt cx="0" cy="0"/>
        </a:xfrm>
      </p:grpSpPr>
      <p:sp>
        <p:nvSpPr>
          <p:cNvPr id="5" name="Text Box 2"/>
          <p:cNvSpPr txBox="1">
            <a:spLocks noChangeArrowheads="1"/>
          </p:cNvSpPr>
          <p:nvPr userDrawn="1"/>
        </p:nvSpPr>
        <p:spPr bwMode="gray">
          <a:xfrm>
            <a:off x="2321986" y="2365376"/>
            <a:ext cx="7512049" cy="2487613"/>
          </a:xfrm>
          <a:prstGeom prst="rect">
            <a:avLst/>
          </a:prstGeom>
          <a:noFill/>
          <a:ln w="19050" algn="ctr">
            <a:noFill/>
            <a:miter lim="800000"/>
            <a:headEnd/>
            <a:tailEnd/>
          </a:ln>
        </p:spPr>
        <p:txBody>
          <a:bodyPr lIns="0" tIns="73141" rIns="0" bIns="73141"/>
          <a:lstStyle/>
          <a:p>
            <a:pPr defTabSz="914246" fontAlgn="base">
              <a:lnSpc>
                <a:spcPct val="106000"/>
              </a:lnSpc>
              <a:spcBef>
                <a:spcPct val="80000"/>
              </a:spcBef>
              <a:spcAft>
                <a:spcPct val="0"/>
              </a:spcAft>
              <a:buClr>
                <a:srgbClr val="000000"/>
              </a:buClr>
              <a:buSzPct val="80000"/>
              <a:buFont typeface="Wingdings" pitchFamily="2" charset="2"/>
              <a:buNone/>
              <a:defRPr/>
            </a:pPr>
            <a:endParaRPr lang="en-US" sz="1100" b="1" dirty="0">
              <a:solidFill>
                <a:srgbClr val="000000"/>
              </a:solidFill>
            </a:endParaRPr>
          </a:p>
        </p:txBody>
      </p:sp>
      <p:sp>
        <p:nvSpPr>
          <p:cNvPr id="6" name="Line 35"/>
          <p:cNvSpPr>
            <a:spLocks noChangeShapeType="1"/>
          </p:cNvSpPr>
          <p:nvPr userDrawn="1"/>
        </p:nvSpPr>
        <p:spPr bwMode="gray">
          <a:xfrm>
            <a:off x="522817" y="806451"/>
            <a:ext cx="11140016" cy="0"/>
          </a:xfrm>
          <a:prstGeom prst="line">
            <a:avLst/>
          </a:prstGeom>
          <a:noFill/>
          <a:ln w="19050">
            <a:solidFill>
              <a:schemeClr val="accent1"/>
            </a:solidFill>
            <a:round/>
            <a:headEnd/>
            <a:tailEnd/>
          </a:ln>
          <a:effectLst/>
        </p:spPr>
        <p:txBody>
          <a:bodyPr wrap="none" lIns="91427" tIns="45713" rIns="91427" bIns="45713" anchor="ctr"/>
          <a:lstStyle/>
          <a:p>
            <a:pPr defTabSz="914246" eaLnBrk="0" fontAlgn="base" hangingPunct="0">
              <a:lnSpc>
                <a:spcPct val="106000"/>
              </a:lnSpc>
              <a:spcBef>
                <a:spcPct val="50000"/>
              </a:spcBef>
              <a:spcAft>
                <a:spcPct val="0"/>
              </a:spcAft>
              <a:buSzPct val="100000"/>
              <a:buFont typeface="Wingdings 2" pitchFamily="18" charset="2"/>
              <a:buNone/>
              <a:defRPr/>
            </a:pPr>
            <a:endParaRPr lang="en-US" sz="1100" dirty="0">
              <a:solidFill>
                <a:srgbClr val="000000"/>
              </a:solidFill>
            </a:endParaRPr>
          </a:p>
        </p:txBody>
      </p:sp>
      <p:sp>
        <p:nvSpPr>
          <p:cNvPr id="9" name="Text Placeholder 8"/>
          <p:cNvSpPr>
            <a:spLocks noGrp="1"/>
          </p:cNvSpPr>
          <p:nvPr>
            <p:ph type="body" sz="quarter" idx="10"/>
          </p:nvPr>
        </p:nvSpPr>
        <p:spPr>
          <a:xfrm>
            <a:off x="2328672" y="2368296"/>
            <a:ext cx="7510272" cy="2487168"/>
          </a:xfrm>
        </p:spPr>
        <p:txBody>
          <a:bodyPr tIns="73141" bIns="73141"/>
          <a:lstStyle>
            <a:lvl1pPr eaLnBrk="1" hangingPunct="1">
              <a:spcBef>
                <a:spcPct val="80000"/>
              </a:spcBef>
              <a:buClr>
                <a:schemeClr val="tx1"/>
              </a:buClr>
              <a:buSzPct val="80000"/>
              <a:buFont typeface="Wingdings" pitchFamily="2" charset="2"/>
              <a:buNone/>
              <a:defRPr/>
            </a:lvl1pPr>
            <a:lvl5pPr>
              <a:buNone/>
              <a:defRPr/>
            </a:lvl5pPr>
          </a:lstStyle>
          <a:p>
            <a:endParaRPr lang="en-US" dirty="0"/>
          </a:p>
        </p:txBody>
      </p:sp>
      <p:sp>
        <p:nvSpPr>
          <p:cNvPr id="4" name="Rectangle 2"/>
          <p:cNvSpPr>
            <a:spLocks noGrp="1" noChangeArrowheads="1"/>
          </p:cNvSpPr>
          <p:nvPr>
            <p:ph type="title"/>
          </p:nvPr>
        </p:nvSpPr>
        <p:spPr bwMode="gray">
          <a:xfrm>
            <a:off x="535521" y="514351"/>
            <a:ext cx="11127316" cy="258763"/>
          </a:xfrm>
          <a:prstGeom prst="rect">
            <a:avLst/>
          </a:prstGeom>
          <a:noFill/>
          <a:ln w="9525">
            <a:noFill/>
            <a:miter lim="800000"/>
            <a:headEnd/>
            <a:tailEnd/>
          </a:ln>
        </p:spPr>
        <p:txBody>
          <a:bodyPr/>
          <a:lstStyle/>
          <a:p>
            <a:pPr lvl="0"/>
            <a:r>
              <a:rPr lang="en-US" smtClean="0"/>
              <a:t>Click to edit Master title style</a:t>
            </a:r>
          </a:p>
        </p:txBody>
      </p:sp>
    </p:spTree>
    <p:extLst>
      <p:ext uri="{BB962C8B-B14F-4D97-AF65-F5344CB8AC3E}">
        <p14:creationId xmlns:p14="http://schemas.microsoft.com/office/powerpoint/2010/main" val="190395326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1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p:spPr>
        <p:txBody>
          <a:bodyPr/>
          <a:lstStyle>
            <a:lvl1pPr>
              <a:defRPr sz="1600"/>
            </a:lvl1pPr>
          </a:lstStyle>
          <a:p>
            <a:endParaRPr lang="en-US"/>
          </a:p>
        </p:txBody>
      </p:sp>
    </p:spTree>
    <p:extLst>
      <p:ext uri="{BB962C8B-B14F-4D97-AF65-F5344CB8AC3E}">
        <p14:creationId xmlns:p14="http://schemas.microsoft.com/office/powerpoint/2010/main" val="2534527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bg1">
              <a:lumMod val="95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US" sz="2400">
              <a:solidFill>
                <a:prstClr val="white"/>
              </a:solidFill>
            </a:endParaRPr>
          </a:p>
        </p:txBody>
      </p:sp>
      <p:sp>
        <p:nvSpPr>
          <p:cNvPr id="8" name="Picture Placeholder 7"/>
          <p:cNvSpPr>
            <a:spLocks noGrp="1"/>
          </p:cNvSpPr>
          <p:nvPr>
            <p:ph type="pic" sz="quarter" idx="10"/>
          </p:nvPr>
        </p:nvSpPr>
        <p:spPr>
          <a:xfrm>
            <a:off x="3064717" y="0"/>
            <a:ext cx="9127283" cy="6858000"/>
          </a:xfrm>
        </p:spPr>
        <p:txBody>
          <a:bodyPr/>
          <a:lstStyle>
            <a:lvl1pPr>
              <a:defRPr sz="1600"/>
            </a:lvl1pPr>
          </a:lstStyle>
          <a:p>
            <a:endParaRPr lang="en-US"/>
          </a:p>
        </p:txBody>
      </p:sp>
      <p:sp>
        <p:nvSpPr>
          <p:cNvPr id="2" name="Title 1"/>
          <p:cNvSpPr>
            <a:spLocks noGrp="1"/>
          </p:cNvSpPr>
          <p:nvPr>
            <p:ph type="ctrTitle" hasCustomPrompt="1"/>
          </p:nvPr>
        </p:nvSpPr>
        <p:spPr>
          <a:xfrm>
            <a:off x="298451" y="2062162"/>
            <a:ext cx="2127939" cy="1470025"/>
          </a:xfrm>
        </p:spPr>
        <p:txBody>
          <a:bodyPr anchor="b"/>
          <a:lstStyle>
            <a:lvl1pPr algn="l">
              <a:defRPr/>
            </a:lvl1pPr>
          </a:lstStyle>
          <a:p>
            <a:r>
              <a:rPr lang="en-US" dirty="0" smtClean="0"/>
              <a:t>Click to edit Master </a:t>
            </a:r>
            <a:r>
              <a:rPr lang="en-US" dirty="0" err="1" smtClean="0"/>
              <a:t>titlae</a:t>
            </a:r>
            <a:r>
              <a:rPr lang="en-US" dirty="0" smtClean="0"/>
              <a:t> style</a:t>
            </a:r>
            <a:endParaRPr lang="en-US" dirty="0"/>
          </a:p>
        </p:txBody>
      </p:sp>
      <p:sp>
        <p:nvSpPr>
          <p:cNvPr id="3" name="Subtitle 2"/>
          <p:cNvSpPr>
            <a:spLocks noGrp="1"/>
          </p:cNvSpPr>
          <p:nvPr>
            <p:ph type="subTitle" idx="1"/>
          </p:nvPr>
        </p:nvSpPr>
        <p:spPr>
          <a:xfrm>
            <a:off x="298451" y="3621076"/>
            <a:ext cx="1752420" cy="1752600"/>
          </a:xfrm>
        </p:spPr>
        <p:txBody>
          <a:bodyPr/>
          <a:lstStyle>
            <a:lvl1pPr marL="0" indent="0" algn="l">
              <a:buNone/>
              <a:defRPr>
                <a:solidFill>
                  <a:srgbClr val="40404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898430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lumMod val="95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US" sz="2400">
              <a:solidFill>
                <a:prstClr val="white"/>
              </a:solidFill>
            </a:endParaRPr>
          </a:p>
        </p:txBody>
      </p:sp>
      <p:sp>
        <p:nvSpPr>
          <p:cNvPr id="8" name="Picture Placeholder 7"/>
          <p:cNvSpPr>
            <a:spLocks noGrp="1"/>
          </p:cNvSpPr>
          <p:nvPr>
            <p:ph type="pic" sz="quarter" idx="10"/>
          </p:nvPr>
        </p:nvSpPr>
        <p:spPr>
          <a:xfrm>
            <a:off x="0" y="0"/>
            <a:ext cx="9127283" cy="6858000"/>
          </a:xfrm>
        </p:spPr>
        <p:txBody>
          <a:bodyPr/>
          <a:lstStyle>
            <a:lvl1pPr>
              <a:defRPr sz="1600"/>
            </a:lvl1pPr>
          </a:lstStyle>
          <a:p>
            <a:endParaRPr lang="en-US"/>
          </a:p>
        </p:txBody>
      </p:sp>
      <p:sp>
        <p:nvSpPr>
          <p:cNvPr id="2" name="Title 1"/>
          <p:cNvSpPr>
            <a:spLocks noGrp="1"/>
          </p:cNvSpPr>
          <p:nvPr>
            <p:ph type="ctrTitle"/>
          </p:nvPr>
        </p:nvSpPr>
        <p:spPr>
          <a:xfrm>
            <a:off x="9571941" y="1958976"/>
            <a:ext cx="2127939" cy="1470025"/>
          </a:xfrm>
        </p:spPr>
        <p:txBody>
          <a:bodyPr anchor="b"/>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571942" y="3621076"/>
            <a:ext cx="1752420" cy="1752600"/>
          </a:xfrm>
        </p:spPr>
        <p:txBody>
          <a:bodyPr/>
          <a:lstStyle>
            <a:lvl1pPr marL="0" indent="0" algn="l">
              <a:buNone/>
              <a:defRPr>
                <a:solidFill>
                  <a:srgbClr val="40404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18301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4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p:spPr>
        <p:txBody>
          <a:bodyPr/>
          <a:lstStyle>
            <a:lvl1pPr>
              <a:defRPr sz="1600"/>
            </a:lvl1pPr>
          </a:lstStyle>
          <a:p>
            <a:endParaRPr lang="en-US"/>
          </a:p>
        </p:txBody>
      </p:sp>
      <p:sp>
        <p:nvSpPr>
          <p:cNvPr id="2" name="Title 1"/>
          <p:cNvSpPr>
            <a:spLocks noGrp="1"/>
          </p:cNvSpPr>
          <p:nvPr>
            <p:ph type="ctrTitle"/>
          </p:nvPr>
        </p:nvSpPr>
        <p:spPr>
          <a:xfrm>
            <a:off x="914400" y="2130426"/>
            <a:ext cx="10363200" cy="1470025"/>
          </a:xfrm>
        </p:spPr>
        <p:txBody>
          <a:bodyPr anchor="ct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925778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3_Brief Prefatory text">
    <p:spTree>
      <p:nvGrpSpPr>
        <p:cNvPr id="1" name=""/>
        <p:cNvGrpSpPr/>
        <p:nvPr/>
      </p:nvGrpSpPr>
      <p:grpSpPr>
        <a:xfrm>
          <a:off x="0" y="0"/>
          <a:ext cx="0" cy="0"/>
          <a:chOff x="0" y="0"/>
          <a:chExt cx="0" cy="0"/>
        </a:xfrm>
      </p:grpSpPr>
      <p:sp>
        <p:nvSpPr>
          <p:cNvPr id="5" name="Text Box 2"/>
          <p:cNvSpPr txBox="1">
            <a:spLocks noChangeArrowheads="1"/>
          </p:cNvSpPr>
          <p:nvPr userDrawn="1"/>
        </p:nvSpPr>
        <p:spPr bwMode="gray">
          <a:xfrm>
            <a:off x="2321986" y="2365376"/>
            <a:ext cx="7512049" cy="2487613"/>
          </a:xfrm>
          <a:prstGeom prst="rect">
            <a:avLst/>
          </a:prstGeom>
          <a:noFill/>
          <a:ln w="19050" algn="ctr">
            <a:noFill/>
            <a:miter lim="800000"/>
            <a:headEnd/>
            <a:tailEnd/>
          </a:ln>
        </p:spPr>
        <p:txBody>
          <a:bodyPr lIns="0" tIns="73141" rIns="0" bIns="73141"/>
          <a:lstStyle/>
          <a:p>
            <a:pPr defTabSz="914246" fontAlgn="base">
              <a:lnSpc>
                <a:spcPct val="106000"/>
              </a:lnSpc>
              <a:spcBef>
                <a:spcPct val="80000"/>
              </a:spcBef>
              <a:spcAft>
                <a:spcPct val="0"/>
              </a:spcAft>
              <a:buClr>
                <a:srgbClr val="000000"/>
              </a:buClr>
              <a:buSzPct val="80000"/>
              <a:buFont typeface="Wingdings" pitchFamily="2" charset="2"/>
              <a:buNone/>
              <a:defRPr/>
            </a:pPr>
            <a:endParaRPr lang="en-US" sz="1100" b="1" dirty="0">
              <a:solidFill>
                <a:srgbClr val="000000"/>
              </a:solidFill>
            </a:endParaRPr>
          </a:p>
        </p:txBody>
      </p:sp>
      <p:sp>
        <p:nvSpPr>
          <p:cNvPr id="6" name="Line 35"/>
          <p:cNvSpPr>
            <a:spLocks noChangeShapeType="1"/>
          </p:cNvSpPr>
          <p:nvPr userDrawn="1"/>
        </p:nvSpPr>
        <p:spPr bwMode="gray">
          <a:xfrm>
            <a:off x="522817" y="806451"/>
            <a:ext cx="11140016" cy="0"/>
          </a:xfrm>
          <a:prstGeom prst="line">
            <a:avLst/>
          </a:prstGeom>
          <a:noFill/>
          <a:ln w="19050">
            <a:solidFill>
              <a:schemeClr val="accent1"/>
            </a:solidFill>
            <a:round/>
            <a:headEnd/>
            <a:tailEnd/>
          </a:ln>
          <a:effectLst/>
        </p:spPr>
        <p:txBody>
          <a:bodyPr wrap="none" lIns="91427" tIns="45713" rIns="91427" bIns="45713" anchor="ctr"/>
          <a:lstStyle/>
          <a:p>
            <a:pPr defTabSz="914246" eaLnBrk="0" fontAlgn="base" hangingPunct="0">
              <a:lnSpc>
                <a:spcPct val="106000"/>
              </a:lnSpc>
              <a:spcBef>
                <a:spcPct val="50000"/>
              </a:spcBef>
              <a:spcAft>
                <a:spcPct val="0"/>
              </a:spcAft>
              <a:buSzPct val="100000"/>
              <a:buFont typeface="Wingdings 2" pitchFamily="18" charset="2"/>
              <a:buNone/>
              <a:defRPr/>
            </a:pPr>
            <a:endParaRPr lang="en-US" sz="1100" dirty="0">
              <a:solidFill>
                <a:srgbClr val="000000"/>
              </a:solidFill>
            </a:endParaRPr>
          </a:p>
        </p:txBody>
      </p:sp>
      <p:sp>
        <p:nvSpPr>
          <p:cNvPr id="9" name="Text Placeholder 8"/>
          <p:cNvSpPr>
            <a:spLocks noGrp="1"/>
          </p:cNvSpPr>
          <p:nvPr>
            <p:ph type="body" sz="quarter" idx="10"/>
          </p:nvPr>
        </p:nvSpPr>
        <p:spPr>
          <a:xfrm>
            <a:off x="2328672" y="2368296"/>
            <a:ext cx="7510272" cy="2487168"/>
          </a:xfrm>
        </p:spPr>
        <p:txBody>
          <a:bodyPr tIns="73141" bIns="73141"/>
          <a:lstStyle>
            <a:lvl1pPr eaLnBrk="1" hangingPunct="1">
              <a:spcBef>
                <a:spcPct val="80000"/>
              </a:spcBef>
              <a:buClr>
                <a:schemeClr val="tx1"/>
              </a:buClr>
              <a:buSzPct val="80000"/>
              <a:buFont typeface="Wingdings" pitchFamily="2" charset="2"/>
              <a:buNone/>
              <a:defRPr/>
            </a:lvl1pPr>
            <a:lvl5pPr>
              <a:buNone/>
              <a:defRPr/>
            </a:lvl5pPr>
          </a:lstStyle>
          <a:p>
            <a:endParaRPr lang="en-US" dirty="0"/>
          </a:p>
        </p:txBody>
      </p:sp>
      <p:sp>
        <p:nvSpPr>
          <p:cNvPr id="4" name="Rectangle 2"/>
          <p:cNvSpPr>
            <a:spLocks noGrp="1" noChangeArrowheads="1"/>
          </p:cNvSpPr>
          <p:nvPr>
            <p:ph type="title"/>
          </p:nvPr>
        </p:nvSpPr>
        <p:spPr bwMode="gray">
          <a:xfrm>
            <a:off x="535521" y="514351"/>
            <a:ext cx="11127316" cy="258763"/>
          </a:xfrm>
          <a:prstGeom prst="rect">
            <a:avLst/>
          </a:prstGeom>
          <a:noFill/>
          <a:ln w="9525">
            <a:noFill/>
            <a:miter lim="800000"/>
            <a:headEnd/>
            <a:tailEnd/>
          </a:ln>
        </p:spPr>
        <p:txBody>
          <a:bodyPr/>
          <a:lstStyle/>
          <a:p>
            <a:pPr lvl="0"/>
            <a:r>
              <a:rPr lang="en-US" smtClean="0"/>
              <a:t>Click to edit Master title style</a:t>
            </a:r>
          </a:p>
        </p:txBody>
      </p:sp>
    </p:spTree>
    <p:extLst>
      <p:ext uri="{BB962C8B-B14F-4D97-AF65-F5344CB8AC3E}">
        <p14:creationId xmlns:p14="http://schemas.microsoft.com/office/powerpoint/2010/main" val="49766092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5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p:spPr>
        <p:txBody>
          <a:bodyPr/>
          <a:lstStyle>
            <a:lvl1pPr>
              <a:defRPr sz="1600"/>
            </a:lvl1pPr>
          </a:lstStyle>
          <a:p>
            <a:endParaRPr lang="en-US"/>
          </a:p>
        </p:txBody>
      </p:sp>
    </p:spTree>
    <p:extLst>
      <p:ext uri="{BB962C8B-B14F-4D97-AF65-F5344CB8AC3E}">
        <p14:creationId xmlns:p14="http://schemas.microsoft.com/office/powerpoint/2010/main" val="3920706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43D9E4-4956-4B27-994E-48A51B8F9086}" type="datetimeFigureOut">
              <a:rPr lang="en-US" smtClean="0">
                <a:solidFill>
                  <a:prstClr val="black">
                    <a:tint val="75000"/>
                  </a:prstClr>
                </a:solidFill>
              </a:rPr>
              <a:pPr/>
              <a:t>12/12/2016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7D846F-209F-4C51-A8B9-EE77D7C4CA26}" type="slidenum">
              <a:rPr lang="en-US" smtClean="0"/>
              <a:t>‹#›</a:t>
            </a:fld>
            <a:endParaRPr lang="en-US"/>
          </a:p>
        </p:txBody>
      </p:sp>
    </p:spTree>
    <p:extLst>
      <p:ext uri="{BB962C8B-B14F-4D97-AF65-F5344CB8AC3E}">
        <p14:creationId xmlns:p14="http://schemas.microsoft.com/office/powerpoint/2010/main" val="3525989435"/>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bg1">
              <a:lumMod val="95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US" sz="2400">
              <a:solidFill>
                <a:prstClr val="white"/>
              </a:solidFill>
            </a:endParaRPr>
          </a:p>
        </p:txBody>
      </p:sp>
      <p:sp>
        <p:nvSpPr>
          <p:cNvPr id="8" name="Picture Placeholder 7"/>
          <p:cNvSpPr>
            <a:spLocks noGrp="1"/>
          </p:cNvSpPr>
          <p:nvPr>
            <p:ph type="pic" sz="quarter" idx="10"/>
          </p:nvPr>
        </p:nvSpPr>
        <p:spPr>
          <a:xfrm>
            <a:off x="3064717" y="0"/>
            <a:ext cx="9127283" cy="6858000"/>
          </a:xfrm>
        </p:spPr>
        <p:txBody>
          <a:bodyPr/>
          <a:lstStyle>
            <a:lvl1pPr>
              <a:defRPr sz="1600"/>
            </a:lvl1pPr>
          </a:lstStyle>
          <a:p>
            <a:endParaRPr lang="en-US"/>
          </a:p>
        </p:txBody>
      </p:sp>
      <p:sp>
        <p:nvSpPr>
          <p:cNvPr id="2" name="Title 1"/>
          <p:cNvSpPr>
            <a:spLocks noGrp="1"/>
          </p:cNvSpPr>
          <p:nvPr>
            <p:ph type="ctrTitle" hasCustomPrompt="1"/>
          </p:nvPr>
        </p:nvSpPr>
        <p:spPr>
          <a:xfrm>
            <a:off x="298451" y="2062162"/>
            <a:ext cx="2127939" cy="1470025"/>
          </a:xfrm>
        </p:spPr>
        <p:txBody>
          <a:bodyPr anchor="b"/>
          <a:lstStyle>
            <a:lvl1pPr algn="l">
              <a:defRPr/>
            </a:lvl1pPr>
          </a:lstStyle>
          <a:p>
            <a:r>
              <a:rPr lang="en-US" dirty="0" smtClean="0"/>
              <a:t>Click to edit Master </a:t>
            </a:r>
            <a:r>
              <a:rPr lang="en-US" dirty="0" err="1" smtClean="0"/>
              <a:t>titlae</a:t>
            </a:r>
            <a:r>
              <a:rPr lang="en-US" dirty="0" smtClean="0"/>
              <a:t> style</a:t>
            </a:r>
            <a:endParaRPr lang="en-US" dirty="0"/>
          </a:p>
        </p:txBody>
      </p:sp>
      <p:sp>
        <p:nvSpPr>
          <p:cNvPr id="3" name="Subtitle 2"/>
          <p:cNvSpPr>
            <a:spLocks noGrp="1"/>
          </p:cNvSpPr>
          <p:nvPr>
            <p:ph type="subTitle" idx="1"/>
          </p:nvPr>
        </p:nvSpPr>
        <p:spPr>
          <a:xfrm>
            <a:off x="298451" y="3621076"/>
            <a:ext cx="1752420" cy="1752600"/>
          </a:xfrm>
        </p:spPr>
        <p:txBody>
          <a:bodyPr/>
          <a:lstStyle>
            <a:lvl1pPr marL="0" indent="0" algn="l">
              <a:buNone/>
              <a:defRPr>
                <a:solidFill>
                  <a:srgbClr val="40404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404441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lumMod val="95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US" sz="2400">
              <a:solidFill>
                <a:prstClr val="white"/>
              </a:solidFill>
            </a:endParaRPr>
          </a:p>
        </p:txBody>
      </p:sp>
      <p:sp>
        <p:nvSpPr>
          <p:cNvPr id="8" name="Picture Placeholder 7"/>
          <p:cNvSpPr>
            <a:spLocks noGrp="1"/>
          </p:cNvSpPr>
          <p:nvPr>
            <p:ph type="pic" sz="quarter" idx="10"/>
          </p:nvPr>
        </p:nvSpPr>
        <p:spPr>
          <a:xfrm>
            <a:off x="0" y="0"/>
            <a:ext cx="9127283" cy="6858000"/>
          </a:xfrm>
        </p:spPr>
        <p:txBody>
          <a:bodyPr/>
          <a:lstStyle>
            <a:lvl1pPr>
              <a:defRPr sz="1600"/>
            </a:lvl1pPr>
          </a:lstStyle>
          <a:p>
            <a:endParaRPr lang="en-US"/>
          </a:p>
        </p:txBody>
      </p:sp>
      <p:sp>
        <p:nvSpPr>
          <p:cNvPr id="2" name="Title 1"/>
          <p:cNvSpPr>
            <a:spLocks noGrp="1"/>
          </p:cNvSpPr>
          <p:nvPr>
            <p:ph type="ctrTitle"/>
          </p:nvPr>
        </p:nvSpPr>
        <p:spPr>
          <a:xfrm>
            <a:off x="9571941" y="1958976"/>
            <a:ext cx="2127939" cy="1470025"/>
          </a:xfrm>
        </p:spPr>
        <p:txBody>
          <a:bodyPr anchor="b"/>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571942" y="3621076"/>
            <a:ext cx="1752420" cy="1752600"/>
          </a:xfrm>
        </p:spPr>
        <p:txBody>
          <a:bodyPr/>
          <a:lstStyle>
            <a:lvl1pPr marL="0" indent="0" algn="l">
              <a:buNone/>
              <a:defRPr>
                <a:solidFill>
                  <a:srgbClr val="40404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804160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p:spPr>
        <p:txBody>
          <a:bodyPr/>
          <a:lstStyle>
            <a:lvl1pPr>
              <a:defRPr sz="1600"/>
            </a:lvl1pPr>
          </a:lstStyle>
          <a:p>
            <a:endParaRPr lang="en-US"/>
          </a:p>
        </p:txBody>
      </p:sp>
      <p:sp>
        <p:nvSpPr>
          <p:cNvPr id="2" name="Title 1"/>
          <p:cNvSpPr>
            <a:spLocks noGrp="1"/>
          </p:cNvSpPr>
          <p:nvPr>
            <p:ph type="ctrTitle"/>
          </p:nvPr>
        </p:nvSpPr>
        <p:spPr>
          <a:xfrm>
            <a:off x="914400" y="2130426"/>
            <a:ext cx="10363200" cy="1470025"/>
          </a:xfrm>
        </p:spPr>
        <p:txBody>
          <a:bodyPr anchor="ct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153631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4_Brief Prefatory text">
    <p:spTree>
      <p:nvGrpSpPr>
        <p:cNvPr id="1" name=""/>
        <p:cNvGrpSpPr/>
        <p:nvPr/>
      </p:nvGrpSpPr>
      <p:grpSpPr>
        <a:xfrm>
          <a:off x="0" y="0"/>
          <a:ext cx="0" cy="0"/>
          <a:chOff x="0" y="0"/>
          <a:chExt cx="0" cy="0"/>
        </a:xfrm>
      </p:grpSpPr>
      <p:sp>
        <p:nvSpPr>
          <p:cNvPr id="5" name="Text Box 2"/>
          <p:cNvSpPr txBox="1">
            <a:spLocks noChangeArrowheads="1"/>
          </p:cNvSpPr>
          <p:nvPr userDrawn="1"/>
        </p:nvSpPr>
        <p:spPr bwMode="gray">
          <a:xfrm>
            <a:off x="2321986" y="2365376"/>
            <a:ext cx="7512049" cy="2487613"/>
          </a:xfrm>
          <a:prstGeom prst="rect">
            <a:avLst/>
          </a:prstGeom>
          <a:noFill/>
          <a:ln w="19050" algn="ctr">
            <a:noFill/>
            <a:miter lim="800000"/>
            <a:headEnd/>
            <a:tailEnd/>
          </a:ln>
        </p:spPr>
        <p:txBody>
          <a:bodyPr lIns="0" tIns="73141" rIns="0" bIns="73141"/>
          <a:lstStyle/>
          <a:p>
            <a:pPr defTabSz="914246" fontAlgn="base">
              <a:lnSpc>
                <a:spcPct val="106000"/>
              </a:lnSpc>
              <a:spcBef>
                <a:spcPct val="80000"/>
              </a:spcBef>
              <a:spcAft>
                <a:spcPct val="0"/>
              </a:spcAft>
              <a:buClr>
                <a:srgbClr val="000000"/>
              </a:buClr>
              <a:buSzPct val="80000"/>
              <a:buFont typeface="Wingdings" pitchFamily="2" charset="2"/>
              <a:buNone/>
              <a:defRPr/>
            </a:pPr>
            <a:endParaRPr lang="en-US" sz="1100" b="1" dirty="0">
              <a:solidFill>
                <a:srgbClr val="000000"/>
              </a:solidFill>
            </a:endParaRPr>
          </a:p>
        </p:txBody>
      </p:sp>
      <p:sp>
        <p:nvSpPr>
          <p:cNvPr id="6" name="Line 35"/>
          <p:cNvSpPr>
            <a:spLocks noChangeShapeType="1"/>
          </p:cNvSpPr>
          <p:nvPr userDrawn="1"/>
        </p:nvSpPr>
        <p:spPr bwMode="gray">
          <a:xfrm>
            <a:off x="522817" y="806451"/>
            <a:ext cx="11140016" cy="0"/>
          </a:xfrm>
          <a:prstGeom prst="line">
            <a:avLst/>
          </a:prstGeom>
          <a:noFill/>
          <a:ln w="19050">
            <a:solidFill>
              <a:schemeClr val="accent1"/>
            </a:solidFill>
            <a:round/>
            <a:headEnd/>
            <a:tailEnd/>
          </a:ln>
          <a:effectLst/>
        </p:spPr>
        <p:txBody>
          <a:bodyPr wrap="none" lIns="91427" tIns="45713" rIns="91427" bIns="45713" anchor="ctr"/>
          <a:lstStyle/>
          <a:p>
            <a:pPr defTabSz="914246" eaLnBrk="0" fontAlgn="base" hangingPunct="0">
              <a:lnSpc>
                <a:spcPct val="106000"/>
              </a:lnSpc>
              <a:spcBef>
                <a:spcPct val="50000"/>
              </a:spcBef>
              <a:spcAft>
                <a:spcPct val="0"/>
              </a:spcAft>
              <a:buSzPct val="100000"/>
              <a:buFont typeface="Wingdings 2" pitchFamily="18" charset="2"/>
              <a:buNone/>
              <a:defRPr/>
            </a:pPr>
            <a:endParaRPr lang="en-US" sz="1100" dirty="0">
              <a:solidFill>
                <a:srgbClr val="000000"/>
              </a:solidFill>
            </a:endParaRPr>
          </a:p>
        </p:txBody>
      </p:sp>
      <p:sp>
        <p:nvSpPr>
          <p:cNvPr id="9" name="Text Placeholder 8"/>
          <p:cNvSpPr>
            <a:spLocks noGrp="1"/>
          </p:cNvSpPr>
          <p:nvPr>
            <p:ph type="body" sz="quarter" idx="10"/>
          </p:nvPr>
        </p:nvSpPr>
        <p:spPr>
          <a:xfrm>
            <a:off x="2328672" y="2368296"/>
            <a:ext cx="7510272" cy="2487168"/>
          </a:xfrm>
        </p:spPr>
        <p:txBody>
          <a:bodyPr tIns="73141" bIns="73141"/>
          <a:lstStyle>
            <a:lvl1pPr eaLnBrk="1" hangingPunct="1">
              <a:spcBef>
                <a:spcPct val="80000"/>
              </a:spcBef>
              <a:buClr>
                <a:schemeClr val="tx1"/>
              </a:buClr>
              <a:buSzPct val="80000"/>
              <a:buFont typeface="Wingdings" pitchFamily="2" charset="2"/>
              <a:buNone/>
              <a:defRPr/>
            </a:lvl1pPr>
            <a:lvl5pPr>
              <a:buNone/>
              <a:defRPr/>
            </a:lvl5pPr>
          </a:lstStyle>
          <a:p>
            <a:endParaRPr lang="en-US" dirty="0"/>
          </a:p>
        </p:txBody>
      </p:sp>
      <p:sp>
        <p:nvSpPr>
          <p:cNvPr id="4" name="Rectangle 2"/>
          <p:cNvSpPr>
            <a:spLocks noGrp="1" noChangeArrowheads="1"/>
          </p:cNvSpPr>
          <p:nvPr>
            <p:ph type="title"/>
          </p:nvPr>
        </p:nvSpPr>
        <p:spPr bwMode="gray">
          <a:xfrm>
            <a:off x="535521" y="514351"/>
            <a:ext cx="11127316" cy="258763"/>
          </a:xfrm>
          <a:prstGeom prst="rect">
            <a:avLst/>
          </a:prstGeom>
          <a:noFill/>
          <a:ln w="9525">
            <a:noFill/>
            <a:miter lim="800000"/>
            <a:headEnd/>
            <a:tailEnd/>
          </a:ln>
        </p:spPr>
        <p:txBody>
          <a:bodyPr/>
          <a:lstStyle/>
          <a:p>
            <a:pPr lvl="0"/>
            <a:r>
              <a:rPr lang="en-US" smtClean="0"/>
              <a:t>Click to edit Master title style</a:t>
            </a:r>
          </a:p>
        </p:txBody>
      </p:sp>
    </p:spTree>
    <p:extLst>
      <p:ext uri="{BB962C8B-B14F-4D97-AF65-F5344CB8AC3E}">
        <p14:creationId xmlns:p14="http://schemas.microsoft.com/office/powerpoint/2010/main" val="77650216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9_Title Slid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bg1">
              <a:lumMod val="95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US" sz="2400">
              <a:solidFill>
                <a:prstClr val="white"/>
              </a:solidFill>
            </a:endParaRPr>
          </a:p>
        </p:txBody>
      </p:sp>
      <p:sp>
        <p:nvSpPr>
          <p:cNvPr id="8" name="Picture Placeholder 7"/>
          <p:cNvSpPr>
            <a:spLocks noGrp="1"/>
          </p:cNvSpPr>
          <p:nvPr>
            <p:ph type="pic" sz="quarter" idx="10"/>
          </p:nvPr>
        </p:nvSpPr>
        <p:spPr>
          <a:xfrm>
            <a:off x="3064717" y="0"/>
            <a:ext cx="9127283" cy="6858000"/>
          </a:xfrm>
        </p:spPr>
        <p:txBody>
          <a:bodyPr/>
          <a:lstStyle>
            <a:lvl1pPr>
              <a:defRPr sz="1600"/>
            </a:lvl1pPr>
          </a:lstStyle>
          <a:p>
            <a:endParaRPr lang="en-US"/>
          </a:p>
        </p:txBody>
      </p:sp>
      <p:sp>
        <p:nvSpPr>
          <p:cNvPr id="2" name="Title 1"/>
          <p:cNvSpPr>
            <a:spLocks noGrp="1"/>
          </p:cNvSpPr>
          <p:nvPr>
            <p:ph type="ctrTitle" hasCustomPrompt="1"/>
          </p:nvPr>
        </p:nvSpPr>
        <p:spPr>
          <a:xfrm>
            <a:off x="298451" y="2062162"/>
            <a:ext cx="2127939" cy="1470025"/>
          </a:xfrm>
        </p:spPr>
        <p:txBody>
          <a:bodyPr anchor="b"/>
          <a:lstStyle>
            <a:lvl1pPr algn="l">
              <a:defRPr/>
            </a:lvl1pPr>
          </a:lstStyle>
          <a:p>
            <a:r>
              <a:rPr lang="en-US" dirty="0" smtClean="0"/>
              <a:t>Click to edit Master </a:t>
            </a:r>
            <a:r>
              <a:rPr lang="en-US" dirty="0" err="1" smtClean="0"/>
              <a:t>titlae</a:t>
            </a:r>
            <a:r>
              <a:rPr lang="en-US" dirty="0" smtClean="0"/>
              <a:t> style</a:t>
            </a:r>
            <a:endParaRPr lang="en-US" dirty="0"/>
          </a:p>
        </p:txBody>
      </p:sp>
      <p:sp>
        <p:nvSpPr>
          <p:cNvPr id="3" name="Subtitle 2"/>
          <p:cNvSpPr>
            <a:spLocks noGrp="1"/>
          </p:cNvSpPr>
          <p:nvPr>
            <p:ph type="subTitle" idx="1"/>
          </p:nvPr>
        </p:nvSpPr>
        <p:spPr>
          <a:xfrm>
            <a:off x="298451" y="3621076"/>
            <a:ext cx="1752420" cy="1752600"/>
          </a:xfrm>
        </p:spPr>
        <p:txBody>
          <a:bodyPr/>
          <a:lstStyle>
            <a:lvl1pPr marL="0" indent="0" algn="l">
              <a:buNone/>
              <a:defRPr>
                <a:solidFill>
                  <a:srgbClr val="40404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407410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0_Titl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lumMod val="95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US" sz="2400">
              <a:solidFill>
                <a:prstClr val="white"/>
              </a:solidFill>
            </a:endParaRPr>
          </a:p>
        </p:txBody>
      </p:sp>
      <p:sp>
        <p:nvSpPr>
          <p:cNvPr id="8" name="Picture Placeholder 7"/>
          <p:cNvSpPr>
            <a:spLocks noGrp="1"/>
          </p:cNvSpPr>
          <p:nvPr>
            <p:ph type="pic" sz="quarter" idx="10"/>
          </p:nvPr>
        </p:nvSpPr>
        <p:spPr>
          <a:xfrm>
            <a:off x="0" y="0"/>
            <a:ext cx="9127283" cy="6858000"/>
          </a:xfrm>
        </p:spPr>
        <p:txBody>
          <a:bodyPr/>
          <a:lstStyle>
            <a:lvl1pPr>
              <a:defRPr sz="1600"/>
            </a:lvl1pPr>
          </a:lstStyle>
          <a:p>
            <a:endParaRPr lang="en-US"/>
          </a:p>
        </p:txBody>
      </p:sp>
      <p:sp>
        <p:nvSpPr>
          <p:cNvPr id="2" name="Title 1"/>
          <p:cNvSpPr>
            <a:spLocks noGrp="1"/>
          </p:cNvSpPr>
          <p:nvPr>
            <p:ph type="ctrTitle"/>
          </p:nvPr>
        </p:nvSpPr>
        <p:spPr>
          <a:xfrm>
            <a:off x="9571941" y="1958976"/>
            <a:ext cx="2127939" cy="1470025"/>
          </a:xfrm>
        </p:spPr>
        <p:txBody>
          <a:bodyPr anchor="b"/>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571942" y="3621076"/>
            <a:ext cx="1752420" cy="1752600"/>
          </a:xfrm>
        </p:spPr>
        <p:txBody>
          <a:bodyPr/>
          <a:lstStyle>
            <a:lvl1pPr marL="0" indent="0" algn="l">
              <a:buNone/>
              <a:defRPr>
                <a:solidFill>
                  <a:srgbClr val="40404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57730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5_Brief Prefatory text">
    <p:spTree>
      <p:nvGrpSpPr>
        <p:cNvPr id="1" name=""/>
        <p:cNvGrpSpPr/>
        <p:nvPr/>
      </p:nvGrpSpPr>
      <p:grpSpPr>
        <a:xfrm>
          <a:off x="0" y="0"/>
          <a:ext cx="0" cy="0"/>
          <a:chOff x="0" y="0"/>
          <a:chExt cx="0" cy="0"/>
        </a:xfrm>
      </p:grpSpPr>
      <p:sp>
        <p:nvSpPr>
          <p:cNvPr id="5" name="Text Box 2"/>
          <p:cNvSpPr txBox="1">
            <a:spLocks noChangeArrowheads="1"/>
          </p:cNvSpPr>
          <p:nvPr userDrawn="1"/>
        </p:nvSpPr>
        <p:spPr bwMode="gray">
          <a:xfrm>
            <a:off x="2321986" y="2365376"/>
            <a:ext cx="7512049" cy="2487613"/>
          </a:xfrm>
          <a:prstGeom prst="rect">
            <a:avLst/>
          </a:prstGeom>
          <a:noFill/>
          <a:ln w="19050" algn="ctr">
            <a:noFill/>
            <a:miter lim="800000"/>
            <a:headEnd/>
            <a:tailEnd/>
          </a:ln>
        </p:spPr>
        <p:txBody>
          <a:bodyPr lIns="0" tIns="73141" rIns="0" bIns="73141"/>
          <a:lstStyle/>
          <a:p>
            <a:pPr defTabSz="914246" fontAlgn="base">
              <a:lnSpc>
                <a:spcPct val="106000"/>
              </a:lnSpc>
              <a:spcBef>
                <a:spcPct val="80000"/>
              </a:spcBef>
              <a:spcAft>
                <a:spcPct val="0"/>
              </a:spcAft>
              <a:buClr>
                <a:srgbClr val="000000"/>
              </a:buClr>
              <a:buSzPct val="80000"/>
              <a:buFont typeface="Wingdings" pitchFamily="2" charset="2"/>
              <a:buNone/>
              <a:defRPr/>
            </a:pPr>
            <a:endParaRPr lang="en-US" sz="1100" b="1" dirty="0">
              <a:solidFill>
                <a:srgbClr val="000000"/>
              </a:solidFill>
            </a:endParaRPr>
          </a:p>
        </p:txBody>
      </p:sp>
      <p:sp>
        <p:nvSpPr>
          <p:cNvPr id="6" name="Line 35"/>
          <p:cNvSpPr>
            <a:spLocks noChangeShapeType="1"/>
          </p:cNvSpPr>
          <p:nvPr userDrawn="1"/>
        </p:nvSpPr>
        <p:spPr bwMode="gray">
          <a:xfrm>
            <a:off x="522817" y="806451"/>
            <a:ext cx="11140016" cy="0"/>
          </a:xfrm>
          <a:prstGeom prst="line">
            <a:avLst/>
          </a:prstGeom>
          <a:noFill/>
          <a:ln w="19050">
            <a:solidFill>
              <a:schemeClr val="accent1"/>
            </a:solidFill>
            <a:round/>
            <a:headEnd/>
            <a:tailEnd/>
          </a:ln>
          <a:effectLst/>
        </p:spPr>
        <p:txBody>
          <a:bodyPr wrap="none" lIns="91427" tIns="45713" rIns="91427" bIns="45713" anchor="ctr"/>
          <a:lstStyle/>
          <a:p>
            <a:pPr defTabSz="914246" eaLnBrk="0" fontAlgn="base" hangingPunct="0">
              <a:lnSpc>
                <a:spcPct val="106000"/>
              </a:lnSpc>
              <a:spcBef>
                <a:spcPct val="50000"/>
              </a:spcBef>
              <a:spcAft>
                <a:spcPct val="0"/>
              </a:spcAft>
              <a:buSzPct val="100000"/>
              <a:buFont typeface="Wingdings 2" pitchFamily="18" charset="2"/>
              <a:buNone/>
              <a:defRPr/>
            </a:pPr>
            <a:endParaRPr lang="en-US" sz="1100" dirty="0">
              <a:solidFill>
                <a:srgbClr val="000000"/>
              </a:solidFill>
            </a:endParaRPr>
          </a:p>
        </p:txBody>
      </p:sp>
      <p:sp>
        <p:nvSpPr>
          <p:cNvPr id="9" name="Text Placeholder 8"/>
          <p:cNvSpPr>
            <a:spLocks noGrp="1"/>
          </p:cNvSpPr>
          <p:nvPr>
            <p:ph type="body" sz="quarter" idx="10"/>
          </p:nvPr>
        </p:nvSpPr>
        <p:spPr>
          <a:xfrm>
            <a:off x="2328672" y="2368296"/>
            <a:ext cx="7510272" cy="2487168"/>
          </a:xfrm>
        </p:spPr>
        <p:txBody>
          <a:bodyPr tIns="73141" bIns="73141"/>
          <a:lstStyle>
            <a:lvl1pPr eaLnBrk="1" hangingPunct="1">
              <a:spcBef>
                <a:spcPct val="80000"/>
              </a:spcBef>
              <a:buClr>
                <a:schemeClr val="tx1"/>
              </a:buClr>
              <a:buSzPct val="80000"/>
              <a:buFont typeface="Wingdings" pitchFamily="2" charset="2"/>
              <a:buNone/>
              <a:defRPr/>
            </a:lvl1pPr>
            <a:lvl5pPr>
              <a:buNone/>
              <a:defRPr/>
            </a:lvl5pPr>
          </a:lstStyle>
          <a:p>
            <a:endParaRPr lang="en-US" dirty="0"/>
          </a:p>
        </p:txBody>
      </p:sp>
      <p:sp>
        <p:nvSpPr>
          <p:cNvPr id="4" name="Rectangle 2"/>
          <p:cNvSpPr>
            <a:spLocks noGrp="1" noChangeArrowheads="1"/>
          </p:cNvSpPr>
          <p:nvPr>
            <p:ph type="title"/>
          </p:nvPr>
        </p:nvSpPr>
        <p:spPr bwMode="gray">
          <a:xfrm>
            <a:off x="535521" y="514351"/>
            <a:ext cx="11127316" cy="258763"/>
          </a:xfrm>
          <a:prstGeom prst="rect">
            <a:avLst/>
          </a:prstGeom>
          <a:noFill/>
          <a:ln w="9525">
            <a:noFill/>
            <a:miter lim="800000"/>
            <a:headEnd/>
            <a:tailEnd/>
          </a:ln>
        </p:spPr>
        <p:txBody>
          <a:bodyPr/>
          <a:lstStyle/>
          <a:p>
            <a:pPr lvl="0"/>
            <a:r>
              <a:rPr lang="en-US" smtClean="0"/>
              <a:t>Click to edit Master title style</a:t>
            </a:r>
          </a:p>
        </p:txBody>
      </p:sp>
    </p:spTree>
    <p:extLst>
      <p:ext uri="{BB962C8B-B14F-4D97-AF65-F5344CB8AC3E}">
        <p14:creationId xmlns:p14="http://schemas.microsoft.com/office/powerpoint/2010/main" val="363267703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21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p:spPr>
        <p:txBody>
          <a:bodyPr/>
          <a:lstStyle>
            <a:lvl1pPr>
              <a:defRPr sz="1600"/>
            </a:lvl1pPr>
          </a:lstStyle>
          <a:p>
            <a:endParaRPr lang="en-US"/>
          </a:p>
        </p:txBody>
      </p:sp>
    </p:spTree>
    <p:extLst>
      <p:ext uri="{BB962C8B-B14F-4D97-AF65-F5344CB8AC3E}">
        <p14:creationId xmlns:p14="http://schemas.microsoft.com/office/powerpoint/2010/main" val="1168440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2_Title Slid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bg1">
              <a:lumMod val="95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US" sz="2400">
              <a:solidFill>
                <a:prstClr val="white"/>
              </a:solidFill>
            </a:endParaRPr>
          </a:p>
        </p:txBody>
      </p:sp>
      <p:sp>
        <p:nvSpPr>
          <p:cNvPr id="8" name="Picture Placeholder 7"/>
          <p:cNvSpPr>
            <a:spLocks noGrp="1"/>
          </p:cNvSpPr>
          <p:nvPr>
            <p:ph type="pic" sz="quarter" idx="10"/>
          </p:nvPr>
        </p:nvSpPr>
        <p:spPr>
          <a:xfrm>
            <a:off x="3064717" y="0"/>
            <a:ext cx="9127283" cy="6858000"/>
          </a:xfrm>
        </p:spPr>
        <p:txBody>
          <a:bodyPr/>
          <a:lstStyle>
            <a:lvl1pPr>
              <a:defRPr sz="1600"/>
            </a:lvl1pPr>
          </a:lstStyle>
          <a:p>
            <a:endParaRPr lang="en-US"/>
          </a:p>
        </p:txBody>
      </p:sp>
      <p:sp>
        <p:nvSpPr>
          <p:cNvPr id="2" name="Title 1"/>
          <p:cNvSpPr>
            <a:spLocks noGrp="1"/>
          </p:cNvSpPr>
          <p:nvPr>
            <p:ph type="ctrTitle" hasCustomPrompt="1"/>
          </p:nvPr>
        </p:nvSpPr>
        <p:spPr>
          <a:xfrm>
            <a:off x="298451" y="2062162"/>
            <a:ext cx="2127939" cy="1470025"/>
          </a:xfrm>
        </p:spPr>
        <p:txBody>
          <a:bodyPr anchor="b"/>
          <a:lstStyle>
            <a:lvl1pPr algn="l">
              <a:defRPr/>
            </a:lvl1pPr>
          </a:lstStyle>
          <a:p>
            <a:r>
              <a:rPr lang="en-US" dirty="0" smtClean="0"/>
              <a:t>Click to edit Master </a:t>
            </a:r>
            <a:r>
              <a:rPr lang="en-US" dirty="0" err="1" smtClean="0"/>
              <a:t>titlae</a:t>
            </a:r>
            <a:r>
              <a:rPr lang="en-US" dirty="0" smtClean="0"/>
              <a:t> style</a:t>
            </a:r>
            <a:endParaRPr lang="en-US" dirty="0"/>
          </a:p>
        </p:txBody>
      </p:sp>
      <p:sp>
        <p:nvSpPr>
          <p:cNvPr id="3" name="Subtitle 2"/>
          <p:cNvSpPr>
            <a:spLocks noGrp="1"/>
          </p:cNvSpPr>
          <p:nvPr>
            <p:ph type="subTitle" idx="1"/>
          </p:nvPr>
        </p:nvSpPr>
        <p:spPr>
          <a:xfrm>
            <a:off x="298451" y="3621076"/>
            <a:ext cx="1752420" cy="1752600"/>
          </a:xfrm>
        </p:spPr>
        <p:txBody>
          <a:bodyPr/>
          <a:lstStyle>
            <a:lvl1pPr marL="0" indent="0" algn="l">
              <a:buNone/>
              <a:defRPr>
                <a:solidFill>
                  <a:srgbClr val="40404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927138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3_Titl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lumMod val="95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US" sz="2400">
              <a:solidFill>
                <a:prstClr val="white"/>
              </a:solidFill>
            </a:endParaRPr>
          </a:p>
        </p:txBody>
      </p:sp>
      <p:sp>
        <p:nvSpPr>
          <p:cNvPr id="8" name="Picture Placeholder 7"/>
          <p:cNvSpPr>
            <a:spLocks noGrp="1"/>
          </p:cNvSpPr>
          <p:nvPr>
            <p:ph type="pic" sz="quarter" idx="10"/>
          </p:nvPr>
        </p:nvSpPr>
        <p:spPr>
          <a:xfrm>
            <a:off x="0" y="0"/>
            <a:ext cx="9127283" cy="6858000"/>
          </a:xfrm>
        </p:spPr>
        <p:txBody>
          <a:bodyPr/>
          <a:lstStyle>
            <a:lvl1pPr>
              <a:defRPr sz="1600"/>
            </a:lvl1pPr>
          </a:lstStyle>
          <a:p>
            <a:endParaRPr lang="en-US"/>
          </a:p>
        </p:txBody>
      </p:sp>
      <p:sp>
        <p:nvSpPr>
          <p:cNvPr id="2" name="Title 1"/>
          <p:cNvSpPr>
            <a:spLocks noGrp="1"/>
          </p:cNvSpPr>
          <p:nvPr>
            <p:ph type="ctrTitle"/>
          </p:nvPr>
        </p:nvSpPr>
        <p:spPr>
          <a:xfrm>
            <a:off x="9571941" y="1958976"/>
            <a:ext cx="2127939" cy="1470025"/>
          </a:xfrm>
        </p:spPr>
        <p:txBody>
          <a:bodyPr anchor="b"/>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571942" y="3621076"/>
            <a:ext cx="1752420" cy="1752600"/>
          </a:xfrm>
        </p:spPr>
        <p:txBody>
          <a:bodyPr/>
          <a:lstStyle>
            <a:lvl1pPr marL="0" indent="0" algn="l">
              <a:buNone/>
              <a:defRPr>
                <a:solidFill>
                  <a:srgbClr val="40404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557209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43D9E4-4956-4B27-994E-48A51B8F9086}" type="datetimeFigureOut">
              <a:rPr lang="en-US" smtClean="0">
                <a:solidFill>
                  <a:prstClr val="black">
                    <a:tint val="75000"/>
                  </a:prstClr>
                </a:solidFill>
              </a:rPr>
              <a:pPr/>
              <a:t>12/12/2016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7D846F-209F-4C51-A8B9-EE77D7C4CA26}" type="slidenum">
              <a:rPr lang="en-US" smtClean="0"/>
              <a:t>‹#›</a:t>
            </a:fld>
            <a:endParaRPr lang="en-US"/>
          </a:p>
        </p:txBody>
      </p:sp>
    </p:spTree>
    <p:extLst>
      <p:ext uri="{BB962C8B-B14F-4D97-AF65-F5344CB8AC3E}">
        <p14:creationId xmlns:p14="http://schemas.microsoft.com/office/powerpoint/2010/main" val="263763481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43D9E4-4956-4B27-994E-48A51B8F9086}" type="datetimeFigureOut">
              <a:rPr lang="en-US" smtClean="0">
                <a:solidFill>
                  <a:prstClr val="black">
                    <a:tint val="75000"/>
                  </a:prstClr>
                </a:solidFill>
              </a:rPr>
              <a:pPr/>
              <a:t>12/12/2016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7D846F-209F-4C51-A8B9-EE77D7C4CA26}" type="slidenum">
              <a:rPr lang="en-US" smtClean="0"/>
              <a:t>‹#›</a:t>
            </a:fld>
            <a:endParaRPr lang="en-US"/>
          </a:p>
        </p:txBody>
      </p:sp>
    </p:spTree>
    <p:extLst>
      <p:ext uri="{BB962C8B-B14F-4D97-AF65-F5344CB8AC3E}">
        <p14:creationId xmlns:p14="http://schemas.microsoft.com/office/powerpoint/2010/main" val="112268243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43D9E4-4956-4B27-994E-48A51B8F9086}" type="datetimeFigureOut">
              <a:rPr lang="en-US" smtClean="0">
                <a:solidFill>
                  <a:prstClr val="black">
                    <a:tint val="75000"/>
                  </a:prstClr>
                </a:solidFill>
              </a:rPr>
              <a:pPr/>
              <a:t>12/12/2016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7D846F-209F-4C51-A8B9-EE77D7C4CA26}" type="slidenum">
              <a:rPr lang="en-US" smtClean="0"/>
              <a:t>‹#›</a:t>
            </a:fld>
            <a:endParaRPr lang="en-US"/>
          </a:p>
        </p:txBody>
      </p:sp>
    </p:spTree>
    <p:extLst>
      <p:ext uri="{BB962C8B-B14F-4D97-AF65-F5344CB8AC3E}">
        <p14:creationId xmlns:p14="http://schemas.microsoft.com/office/powerpoint/2010/main" val="3551023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9E4-4956-4B27-994E-48A51B8F9086}" type="datetimeFigureOut">
              <a:rPr lang="en-US" smtClean="0">
                <a:solidFill>
                  <a:prstClr val="black">
                    <a:tint val="75000"/>
                  </a:prstClr>
                </a:solidFill>
              </a:rPr>
              <a:pPr/>
              <a:t>12/12/2016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7D846F-209F-4C51-A8B9-EE77D7C4CA26}" type="slidenum">
              <a:rPr lang="en-US" smtClean="0"/>
              <a:t>‹#›</a:t>
            </a:fld>
            <a:endParaRPr lang="en-US"/>
          </a:p>
        </p:txBody>
      </p:sp>
    </p:spTree>
    <p:extLst>
      <p:ext uri="{BB962C8B-B14F-4D97-AF65-F5344CB8AC3E}">
        <p14:creationId xmlns:p14="http://schemas.microsoft.com/office/powerpoint/2010/main" val="4283577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3D9E4-4956-4B27-994E-48A51B8F9086}" type="datetimeFigureOut">
              <a:rPr lang="en-US" smtClean="0">
                <a:solidFill>
                  <a:prstClr val="black">
                    <a:tint val="75000"/>
                  </a:prstClr>
                </a:solidFill>
              </a:rPr>
              <a:pPr/>
              <a:t>12/12/2016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7D846F-209F-4C51-A8B9-EE77D7C4CA26}" type="slidenum">
              <a:rPr lang="en-US" smtClean="0"/>
              <a:t>‹#›</a:t>
            </a:fld>
            <a:endParaRPr lang="en-US"/>
          </a:p>
        </p:txBody>
      </p:sp>
    </p:spTree>
    <p:extLst>
      <p:ext uri="{BB962C8B-B14F-4D97-AF65-F5344CB8AC3E}">
        <p14:creationId xmlns:p14="http://schemas.microsoft.com/office/powerpoint/2010/main" val="332244092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3D9E4-4956-4B27-994E-48A51B8F9086}" type="datetimeFigureOut">
              <a:rPr lang="en-US" smtClean="0">
                <a:solidFill>
                  <a:prstClr val="black">
                    <a:tint val="75000"/>
                  </a:prstClr>
                </a:solidFill>
              </a:rPr>
              <a:pPr/>
              <a:t>12/12/2016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7D846F-209F-4C51-A8B9-EE77D7C4CA26}" type="slidenum">
              <a:rPr lang="en-US" smtClean="0"/>
              <a:t>‹#›</a:t>
            </a:fld>
            <a:endParaRPr lang="en-US"/>
          </a:p>
        </p:txBody>
      </p:sp>
    </p:spTree>
    <p:extLst>
      <p:ext uri="{BB962C8B-B14F-4D97-AF65-F5344CB8AC3E}">
        <p14:creationId xmlns:p14="http://schemas.microsoft.com/office/powerpoint/2010/main" val="192718728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09585"/>
            <a:fld id="{0843D9E4-4956-4B27-994E-48A51B8F9086}" type="datetimeFigureOut">
              <a:rPr lang="en-US" smtClean="0">
                <a:solidFill>
                  <a:prstClr val="black">
                    <a:tint val="75000"/>
                  </a:prstClr>
                </a:solidFill>
              </a:rPr>
              <a:pPr defTabSz="609585"/>
              <a:t>12/12/2016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09585"/>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09585"/>
            <a:fld id="{578995D6-0E1B-E048-9B13-5B751DE9ECBF}" type="slidenum">
              <a:rPr lang="en-US" smtClean="0"/>
              <a:pPr defTabSz="609585"/>
              <a:t>‹#›</a:t>
            </a:fld>
            <a:endParaRPr lang="en-US" dirty="0"/>
          </a:p>
        </p:txBody>
      </p:sp>
    </p:spTree>
    <p:extLst>
      <p:ext uri="{BB962C8B-B14F-4D97-AF65-F5344CB8AC3E}">
        <p14:creationId xmlns:p14="http://schemas.microsoft.com/office/powerpoint/2010/main" val="388707982"/>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 id="2147484022" r:id="rId13"/>
    <p:sldLayoutId id="2147483678" r:id="rId14"/>
    <p:sldLayoutId id="2147483679" r:id="rId15"/>
    <p:sldLayoutId id="2147483680" r:id="rId16"/>
    <p:sldLayoutId id="2147483681" r:id="rId17"/>
    <p:sldLayoutId id="2147483699" r:id="rId18"/>
    <p:sldLayoutId id="2147483701" r:id="rId19"/>
    <p:sldLayoutId id="2147483702" r:id="rId20"/>
    <p:sldLayoutId id="2147483703" r:id="rId21"/>
    <p:sldLayoutId id="2147483743" r:id="rId22"/>
    <p:sldLayoutId id="2147483744" r:id="rId23"/>
    <p:sldLayoutId id="2147483745" r:id="rId24"/>
    <p:sldLayoutId id="2147483746" r:id="rId25"/>
    <p:sldLayoutId id="2147483747" r:id="rId26"/>
    <p:sldLayoutId id="2147483765" r:id="rId27"/>
    <p:sldLayoutId id="2147483766" r:id="rId28"/>
    <p:sldLayoutId id="2147483767" r:id="rId29"/>
    <p:sldLayoutId id="2147483768" r:id="rId30"/>
    <p:sldLayoutId id="2147483769" r:id="rId31"/>
    <p:sldLayoutId id="2147483787" r:id="rId32"/>
    <p:sldLayoutId id="2147483788" r:id="rId33"/>
    <p:sldLayoutId id="2147483790" r:id="rId34"/>
    <p:sldLayoutId id="2147483791" r:id="rId35"/>
    <p:sldLayoutId id="2147483722" r:id="rId36"/>
    <p:sldLayoutId id="2147483723" r:id="rId37"/>
    <p:sldLayoutId id="2147483724" r:id="rId38"/>
    <p:sldLayoutId id="2147483725" r:id="rId3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2.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chart" Target="../charts/chart3.xml"/><Relationship Id="rId4" Type="http://schemas.openxmlformats.org/officeDocument/2006/relationships/image" Target="../media/image17.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18" name="Group 17"/>
          <p:cNvGrpSpPr/>
          <p:nvPr/>
        </p:nvGrpSpPr>
        <p:grpSpPr>
          <a:xfrm>
            <a:off x="2" y="6805727"/>
            <a:ext cx="12191999" cy="60959"/>
            <a:chOff x="0" y="4944519"/>
            <a:chExt cx="4736739" cy="198980"/>
          </a:xfrm>
        </p:grpSpPr>
        <p:sp>
          <p:nvSpPr>
            <p:cNvPr id="19" name="Rectangle 18"/>
            <p:cNvSpPr/>
            <p:nvPr/>
          </p:nvSpPr>
          <p:spPr>
            <a:xfrm flipV="1">
              <a:off x="0" y="4944519"/>
              <a:ext cx="948267" cy="198967"/>
            </a:xfrm>
            <a:prstGeom prst="rect">
              <a:avLst/>
            </a:prstGeom>
            <a:solidFill>
              <a:srgbClr val="009C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1" name="Rectangle 20"/>
            <p:cNvSpPr/>
            <p:nvPr/>
          </p:nvSpPr>
          <p:spPr>
            <a:xfrm>
              <a:off x="948267" y="4944532"/>
              <a:ext cx="948267" cy="198967"/>
            </a:xfrm>
            <a:prstGeom prst="rect">
              <a:avLst/>
            </a:prstGeom>
            <a:solidFill>
              <a:srgbClr val="EB1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4" name="Rectangle 23"/>
            <p:cNvSpPr/>
            <p:nvPr/>
          </p:nvSpPr>
          <p:spPr>
            <a:xfrm>
              <a:off x="1893086" y="4944532"/>
              <a:ext cx="948267" cy="1989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6" name="Rectangle 25"/>
            <p:cNvSpPr/>
            <p:nvPr/>
          </p:nvSpPr>
          <p:spPr>
            <a:xfrm>
              <a:off x="2840278" y="4944532"/>
              <a:ext cx="948267" cy="198967"/>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7" name="Rectangle 26"/>
            <p:cNvSpPr/>
            <p:nvPr/>
          </p:nvSpPr>
          <p:spPr>
            <a:xfrm>
              <a:off x="3788472" y="4944532"/>
              <a:ext cx="948267" cy="19896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pic>
        <p:nvPicPr>
          <p:cNvPr id="16" name="Picture 15"/>
          <p:cNvPicPr>
            <a:picLocks noChangeAspect="1"/>
          </p:cNvPicPr>
          <p:nvPr/>
        </p:nvPicPr>
        <p:blipFill>
          <a:blip r:embed="rId3">
            <a:duotone>
              <a:prstClr val="black"/>
              <a:srgbClr val="00B050">
                <a:tint val="45000"/>
                <a:satMod val="400000"/>
              </a:srgbClr>
            </a:duotone>
          </a:blip>
          <a:stretch>
            <a:fillRect/>
          </a:stretch>
        </p:blipFill>
        <p:spPr>
          <a:xfrm>
            <a:off x="7915588" y="-33867"/>
            <a:ext cx="2252133" cy="541867"/>
          </a:xfrm>
          <a:prstGeom prst="rect">
            <a:avLst/>
          </a:prstGeom>
          <a:solidFill>
            <a:schemeClr val="bg1"/>
          </a:solidFill>
        </p:spPr>
      </p:pic>
      <p:sp>
        <p:nvSpPr>
          <p:cNvPr id="14" name="Title 1"/>
          <p:cNvSpPr txBox="1">
            <a:spLocks/>
          </p:cNvSpPr>
          <p:nvPr/>
        </p:nvSpPr>
        <p:spPr>
          <a:xfrm>
            <a:off x="4981895" y="942223"/>
            <a:ext cx="7325071" cy="3557480"/>
          </a:xfrm>
          <a:prstGeom prst="rect">
            <a:avLst/>
          </a:prstGeom>
          <a:effectLst>
            <a:outerShdw blurRad="50800" dist="38100" dir="2700000">
              <a:srgbClr val="000000">
                <a:alpha val="43000"/>
              </a:srgbClr>
            </a:outerShdw>
          </a:effectLst>
        </p:spPr>
        <p:txBody>
          <a:bodyPr vert="horz" lIns="0" tIns="0" rIns="0" bIns="0" rtlCol="0" anchor="ctr">
            <a:noAutofit/>
          </a:bodyPr>
          <a:lstStyle>
            <a:lvl1pPr algn="ctr" defTabSz="457200" rtl="0" eaLnBrk="1" latinLnBrk="0" hangingPunct="1">
              <a:spcBef>
                <a:spcPct val="0"/>
              </a:spcBef>
              <a:buNone/>
              <a:defRPr sz="1600" kern="1200">
                <a:solidFill>
                  <a:schemeClr val="tx1"/>
                </a:solidFill>
                <a:latin typeface="+mj-lt"/>
                <a:ea typeface="+mj-ea"/>
                <a:cs typeface="+mj-cs"/>
              </a:defRPr>
            </a:lvl1pPr>
          </a:lstStyle>
          <a:p>
            <a:r>
              <a:rPr lang="en-US" sz="3600" b="1" dirty="0"/>
              <a:t>Transition from </a:t>
            </a:r>
            <a:endParaRPr lang="en-US" sz="3600" b="1" dirty="0" smtClean="0"/>
          </a:p>
          <a:p>
            <a:r>
              <a:rPr lang="en-US" sz="3600" b="1" dirty="0" smtClean="0"/>
              <a:t>Commodity </a:t>
            </a:r>
            <a:r>
              <a:rPr lang="en-US" sz="3600" b="1" dirty="0"/>
              <a:t>Boom to </a:t>
            </a:r>
            <a:endParaRPr lang="en-US" sz="3600" b="1" dirty="0" smtClean="0"/>
          </a:p>
          <a:p>
            <a:r>
              <a:rPr lang="en-US" sz="3600" b="1" dirty="0" smtClean="0"/>
              <a:t>Consumption </a:t>
            </a:r>
            <a:r>
              <a:rPr lang="en-US" sz="3600" b="1" dirty="0"/>
              <a:t>Led Agriculture Growth: </a:t>
            </a:r>
            <a:endParaRPr lang="en-US" sz="3600" b="1" dirty="0" smtClean="0"/>
          </a:p>
          <a:p>
            <a:r>
              <a:rPr lang="en-US" sz="3200" b="1" dirty="0" smtClean="0">
                <a:solidFill>
                  <a:srgbClr val="FF0000"/>
                </a:solidFill>
              </a:rPr>
              <a:t>Opportunities </a:t>
            </a:r>
            <a:r>
              <a:rPr lang="en-US" sz="3200" b="1" dirty="0">
                <a:solidFill>
                  <a:srgbClr val="FF0000"/>
                </a:solidFill>
              </a:rPr>
              <a:t>for Latin </a:t>
            </a:r>
            <a:r>
              <a:rPr lang="en-US" sz="3200" b="1" dirty="0" smtClean="0">
                <a:solidFill>
                  <a:srgbClr val="FF0000"/>
                </a:solidFill>
              </a:rPr>
              <a:t>America</a:t>
            </a:r>
            <a:endParaRPr lang="en-US" sz="3200" dirty="0">
              <a:solidFill>
                <a:srgbClr val="FF0000"/>
              </a:solidFill>
              <a:latin typeface="Arial Narrow"/>
              <a:cs typeface="Arial Narrow"/>
            </a:endParaRPr>
          </a:p>
        </p:txBody>
      </p:sp>
      <p:sp>
        <p:nvSpPr>
          <p:cNvPr id="25" name="Title 1"/>
          <p:cNvSpPr txBox="1">
            <a:spLocks/>
          </p:cNvSpPr>
          <p:nvPr/>
        </p:nvSpPr>
        <p:spPr>
          <a:xfrm>
            <a:off x="6603999" y="4499703"/>
            <a:ext cx="4978399" cy="983801"/>
          </a:xfrm>
          <a:prstGeom prst="rect">
            <a:avLst/>
          </a:prstGeom>
          <a:effectLst>
            <a:outerShdw blurRad="50800" dist="38100" dir="2700000">
              <a:srgbClr val="000000">
                <a:alpha val="43000"/>
              </a:srgbClr>
            </a:outerShdw>
          </a:effectLst>
        </p:spPr>
        <p:txBody>
          <a:bodyPr vert="horz" lIns="0" tIns="0" rIns="0" bIns="0" rtlCol="0" anchor="ctr">
            <a:noAutofit/>
          </a:bodyPr>
          <a:lstStyle>
            <a:lvl1pPr algn="ctr" defTabSz="457200" rtl="0" eaLnBrk="1" latinLnBrk="0" hangingPunct="1">
              <a:spcBef>
                <a:spcPct val="0"/>
              </a:spcBef>
              <a:buNone/>
              <a:defRPr sz="1600" kern="1200">
                <a:solidFill>
                  <a:schemeClr val="tx1"/>
                </a:solidFill>
                <a:latin typeface="+mj-lt"/>
                <a:ea typeface="+mj-ea"/>
                <a:cs typeface="+mj-cs"/>
              </a:defRPr>
            </a:lvl1pPr>
          </a:lstStyle>
          <a:p>
            <a:r>
              <a:rPr lang="en-US" sz="2000" dirty="0" smtClean="0"/>
              <a:t>Juergen Voegele</a:t>
            </a:r>
          </a:p>
          <a:p>
            <a:r>
              <a:rPr lang="en-US" sz="2000" dirty="0" smtClean="0"/>
              <a:t>Senior </a:t>
            </a:r>
            <a:r>
              <a:rPr lang="en-US" sz="2000" dirty="0"/>
              <a:t>Director </a:t>
            </a:r>
            <a:endParaRPr lang="en-US" sz="2000" dirty="0" smtClean="0"/>
          </a:p>
          <a:p>
            <a:r>
              <a:rPr lang="en-US" sz="2000" dirty="0" smtClean="0"/>
              <a:t>Agriculture Global Practice</a:t>
            </a:r>
          </a:p>
          <a:p>
            <a:r>
              <a:rPr lang="en-US" sz="2000" dirty="0" smtClean="0"/>
              <a:t>World Bank Group</a:t>
            </a:r>
            <a:endParaRPr lang="en-US" sz="2000" b="1" dirty="0" smtClean="0">
              <a:solidFill>
                <a:schemeClr val="accent3"/>
              </a:solidFill>
              <a:latin typeface="Arial Narrow"/>
              <a:cs typeface="Arial Narrow"/>
            </a:endParaRPr>
          </a:p>
          <a:p>
            <a:endParaRPr lang="en-US" sz="2000" b="1" dirty="0" smtClean="0">
              <a:solidFill>
                <a:schemeClr val="accent3"/>
              </a:solidFill>
              <a:latin typeface="Arial Narrow"/>
              <a:cs typeface="Arial Narrow"/>
            </a:endParaRPr>
          </a:p>
          <a:p>
            <a:endParaRPr lang="en-US" sz="2000" b="1" dirty="0">
              <a:solidFill>
                <a:schemeClr val="accent3"/>
              </a:solidFill>
              <a:latin typeface="Arial Narrow"/>
              <a:cs typeface="Arial Narrow"/>
            </a:endParaRPr>
          </a:p>
        </p:txBody>
      </p:sp>
      <p:pic>
        <p:nvPicPr>
          <p:cNvPr id="2" name="Picture 1"/>
          <p:cNvPicPr>
            <a:picLocks noChangeAspect="1"/>
          </p:cNvPicPr>
          <p:nvPr/>
        </p:nvPicPr>
        <p:blipFill>
          <a:blip r:embed="rId4"/>
          <a:stretch>
            <a:fillRect/>
          </a:stretch>
        </p:blipFill>
        <p:spPr>
          <a:xfrm>
            <a:off x="212394" y="197832"/>
            <a:ext cx="4769501" cy="3158389"/>
          </a:xfrm>
          <a:prstGeom prst="rect">
            <a:avLst/>
          </a:prstGeom>
        </p:spPr>
      </p:pic>
      <p:pic>
        <p:nvPicPr>
          <p:cNvPr id="3" name="Picture 2"/>
          <p:cNvPicPr>
            <a:picLocks noChangeAspect="1"/>
          </p:cNvPicPr>
          <p:nvPr/>
        </p:nvPicPr>
        <p:blipFill>
          <a:blip r:embed="rId5"/>
          <a:stretch>
            <a:fillRect/>
          </a:stretch>
        </p:blipFill>
        <p:spPr>
          <a:xfrm>
            <a:off x="228986" y="3490663"/>
            <a:ext cx="4740377" cy="2809776"/>
          </a:xfrm>
          <a:prstGeom prst="rect">
            <a:avLst/>
          </a:prstGeom>
        </p:spPr>
      </p:pic>
    </p:spTree>
    <p:extLst>
      <p:ext uri="{BB962C8B-B14F-4D97-AF65-F5344CB8AC3E}">
        <p14:creationId xmlns:p14="http://schemas.microsoft.com/office/powerpoint/2010/main" val="4230291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55333" y="1027027"/>
            <a:ext cx="6873622" cy="4976503"/>
          </a:xfrm>
          <a:prstGeom prst="rect">
            <a:avLst/>
          </a:prstGeom>
        </p:spPr>
      </p:pic>
      <p:sp>
        <p:nvSpPr>
          <p:cNvPr id="6" name="Rectangle 5"/>
          <p:cNvSpPr/>
          <p:nvPr/>
        </p:nvSpPr>
        <p:spPr>
          <a:xfrm>
            <a:off x="4301067" y="4199466"/>
            <a:ext cx="2556933" cy="1185333"/>
          </a:xfrm>
          <a:prstGeom prst="rect">
            <a:avLst/>
          </a:prstGeom>
          <a:pattFill prst="narHorz">
            <a:fgClr>
              <a:schemeClr val="bg2"/>
            </a:fgClr>
            <a:bgClr>
              <a:schemeClr val="bg2">
                <a:lumMod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tx1"/>
                </a:solidFill>
                <a:latin typeface="Agency FB" panose="020B0503020202020204" pitchFamily="34" charset="0"/>
              </a:rPr>
              <a:t>FOR LCR</a:t>
            </a:r>
            <a:endParaRPr lang="en-US" sz="5400" b="1" dirty="0">
              <a:solidFill>
                <a:schemeClr val="tx1"/>
              </a:solidFill>
              <a:latin typeface="Agency FB" panose="020B0503020202020204" pitchFamily="34" charset="0"/>
            </a:endParaRPr>
          </a:p>
        </p:txBody>
      </p:sp>
    </p:spTree>
    <p:extLst>
      <p:ext uri="{BB962C8B-B14F-4D97-AF65-F5344CB8AC3E}">
        <p14:creationId xmlns:p14="http://schemas.microsoft.com/office/powerpoint/2010/main" val="34835477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1734"/>
            <a:ext cx="12192000" cy="1143000"/>
          </a:xfrm>
        </p:spPr>
        <p:txBody>
          <a:bodyPr>
            <a:noAutofit/>
          </a:bodyPr>
          <a:lstStyle/>
          <a:p>
            <a:r>
              <a:rPr lang="en-US" sz="4000" b="1" dirty="0">
                <a:latin typeface="Andes" panose="02000000000000000000" pitchFamily="50" charset="0"/>
              </a:rPr>
              <a:t>Latin America – key to global food trade &amp; exports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959262"/>
            <a:ext cx="9990668" cy="6209478"/>
          </a:xfrm>
          <a:prstGeom prst="rect">
            <a:avLst/>
          </a:prstGeom>
          <a:solidFill>
            <a:schemeClr val="accent3">
              <a:lumMod val="20000"/>
              <a:lumOff val="80000"/>
            </a:schemeClr>
          </a:solidFill>
          <a:ln>
            <a:noFill/>
          </a:ln>
          <a:extLst/>
        </p:spPr>
      </p:pic>
      <p:sp>
        <p:nvSpPr>
          <p:cNvPr id="3" name="Rectangle 2"/>
          <p:cNvSpPr/>
          <p:nvPr/>
        </p:nvSpPr>
        <p:spPr>
          <a:xfrm>
            <a:off x="4909000" y="5582504"/>
            <a:ext cx="491065" cy="16933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09000" y="5923919"/>
            <a:ext cx="491065" cy="169333"/>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909000" y="6236965"/>
            <a:ext cx="491065" cy="16933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909000" y="6525274"/>
            <a:ext cx="491065" cy="16933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584694" y="5482504"/>
            <a:ext cx="4219425" cy="369332"/>
          </a:xfrm>
          <a:prstGeom prst="rect">
            <a:avLst/>
          </a:prstGeom>
          <a:noFill/>
        </p:spPr>
        <p:txBody>
          <a:bodyPr wrap="none" rtlCol="0">
            <a:spAutoFit/>
          </a:bodyPr>
          <a:lstStyle/>
          <a:p>
            <a:r>
              <a:rPr lang="en-US" b="1" dirty="0" smtClean="0"/>
              <a:t>Agriculture products share in total exports</a:t>
            </a:r>
            <a:endParaRPr lang="en-US" b="1" dirty="0"/>
          </a:p>
        </p:txBody>
      </p:sp>
      <p:sp>
        <p:nvSpPr>
          <p:cNvPr id="11" name="TextBox 10"/>
          <p:cNvSpPr txBox="1"/>
          <p:nvPr/>
        </p:nvSpPr>
        <p:spPr>
          <a:xfrm>
            <a:off x="5584693" y="5823919"/>
            <a:ext cx="3605602" cy="369332"/>
          </a:xfrm>
          <a:prstGeom prst="rect">
            <a:avLst/>
          </a:prstGeom>
          <a:noFill/>
        </p:spPr>
        <p:txBody>
          <a:bodyPr wrap="none" rtlCol="0">
            <a:spAutoFit/>
          </a:bodyPr>
          <a:lstStyle/>
          <a:p>
            <a:r>
              <a:rPr lang="en-US" b="1" dirty="0" smtClean="0"/>
              <a:t>Market share of global food exports</a:t>
            </a:r>
            <a:endParaRPr lang="en-US" b="1" dirty="0"/>
          </a:p>
        </p:txBody>
      </p:sp>
      <p:sp>
        <p:nvSpPr>
          <p:cNvPr id="12" name="TextBox 11"/>
          <p:cNvSpPr txBox="1"/>
          <p:nvPr/>
        </p:nvSpPr>
        <p:spPr>
          <a:xfrm>
            <a:off x="5584692" y="6136965"/>
            <a:ext cx="5915209" cy="369332"/>
          </a:xfrm>
          <a:prstGeom prst="rect">
            <a:avLst/>
          </a:prstGeom>
          <a:noFill/>
        </p:spPr>
        <p:txBody>
          <a:bodyPr wrap="none" rtlCol="0">
            <a:spAutoFit/>
          </a:bodyPr>
          <a:lstStyle/>
          <a:p>
            <a:r>
              <a:rPr lang="en-US" b="1" dirty="0" smtClean="0"/>
              <a:t>Jobs in agriculture (share of economically active population)</a:t>
            </a:r>
            <a:endParaRPr lang="en-US" b="1" dirty="0"/>
          </a:p>
        </p:txBody>
      </p:sp>
      <p:sp>
        <p:nvSpPr>
          <p:cNvPr id="13" name="TextBox 12"/>
          <p:cNvSpPr txBox="1"/>
          <p:nvPr/>
        </p:nvSpPr>
        <p:spPr>
          <a:xfrm>
            <a:off x="5584691" y="6429970"/>
            <a:ext cx="4000903" cy="369332"/>
          </a:xfrm>
          <a:prstGeom prst="rect">
            <a:avLst/>
          </a:prstGeom>
          <a:noFill/>
        </p:spPr>
        <p:txBody>
          <a:bodyPr wrap="none" rtlCol="0">
            <a:spAutoFit/>
          </a:bodyPr>
          <a:lstStyle/>
          <a:p>
            <a:r>
              <a:rPr lang="en-US" b="1" dirty="0" smtClean="0"/>
              <a:t>Agriculture value added as share of GDP</a:t>
            </a:r>
            <a:endParaRPr lang="en-US" b="1" dirty="0"/>
          </a:p>
        </p:txBody>
      </p:sp>
      <p:sp>
        <p:nvSpPr>
          <p:cNvPr id="10" name="Rectangle 9"/>
          <p:cNvSpPr/>
          <p:nvPr/>
        </p:nvSpPr>
        <p:spPr>
          <a:xfrm>
            <a:off x="1499919" y="5970012"/>
            <a:ext cx="3316767" cy="11908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2767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2" name="Right Arrow 21"/>
          <p:cNvSpPr/>
          <p:nvPr/>
        </p:nvSpPr>
        <p:spPr>
          <a:xfrm rot="1321927">
            <a:off x="-148676" y="2638459"/>
            <a:ext cx="12502083" cy="2514600"/>
          </a:xfrm>
          <a:prstGeom prst="rightArrow">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a:solidFill>
                <a:prstClr val="white"/>
              </a:solidFill>
            </a:endParaRPr>
          </a:p>
        </p:txBody>
      </p:sp>
      <p:sp>
        <p:nvSpPr>
          <p:cNvPr id="2" name="Title 1"/>
          <p:cNvSpPr>
            <a:spLocks noGrp="1"/>
          </p:cNvSpPr>
          <p:nvPr>
            <p:ph type="title"/>
          </p:nvPr>
        </p:nvSpPr>
        <p:spPr>
          <a:xfrm>
            <a:off x="180975" y="127001"/>
            <a:ext cx="12192000" cy="673100"/>
          </a:xfrm>
        </p:spPr>
        <p:txBody>
          <a:bodyPr>
            <a:normAutofit/>
          </a:bodyPr>
          <a:lstStyle/>
          <a:p>
            <a:pPr algn="ctr"/>
            <a:r>
              <a:rPr lang="en-US" sz="4000" b="1" dirty="0" smtClean="0">
                <a:latin typeface="Andes" panose="02000000000000000000" pitchFamily="50" charset="0"/>
              </a:rPr>
              <a:t>Move Jobs up the Food System</a:t>
            </a:r>
            <a:endParaRPr lang="en-US" sz="4000" b="1" dirty="0">
              <a:latin typeface="Andes" panose="02000000000000000000" pitchFamily="50" charset="0"/>
            </a:endParaRPr>
          </a:p>
        </p:txBody>
      </p:sp>
      <p:graphicFrame>
        <p:nvGraphicFramePr>
          <p:cNvPr id="7" name="Diagram 6"/>
          <p:cNvGraphicFramePr/>
          <p:nvPr>
            <p:extLst/>
          </p:nvPr>
        </p:nvGraphicFramePr>
        <p:xfrm>
          <a:off x="518161" y="1400176"/>
          <a:ext cx="3091815" cy="2295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425769" y="1108568"/>
            <a:ext cx="2831783" cy="2759602"/>
          </a:xfrm>
          <a:prstGeom prst="rect">
            <a:avLst/>
          </a:prstGeom>
        </p:spPr>
        <p:txBody>
          <a:bodyPr wrap="square">
            <a:spAutoFit/>
          </a:bodyPr>
          <a:lstStyle/>
          <a:p>
            <a:pPr defTabSz="609585">
              <a:lnSpc>
                <a:spcPct val="107000"/>
              </a:lnSpc>
            </a:pPr>
            <a:r>
              <a:rPr lang="en-US" b="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Low Income</a:t>
            </a:r>
            <a:r>
              <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e.g. African countries</a:t>
            </a:r>
          </a:p>
          <a:p>
            <a:pPr defTabSz="609585">
              <a:lnSpc>
                <a:spcPct val="107000"/>
              </a:lnSpc>
            </a:pPr>
            <a:endPar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defTabSz="609585">
              <a:lnSpc>
                <a:spcPct val="107000"/>
              </a:lnSpc>
            </a:pPr>
            <a:endPar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defTabSz="609585">
              <a:lnSpc>
                <a:spcPct val="107000"/>
              </a:lnSpc>
            </a:pPr>
            <a:endPar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defTabSz="609585">
              <a:lnSpc>
                <a:spcPct val="107000"/>
              </a:lnSpc>
            </a:pPr>
            <a:endPar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defTabSz="609585">
              <a:lnSpc>
                <a:spcPct val="107000"/>
              </a:lnSpc>
            </a:pPr>
            <a:endPar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defTabSz="609585">
              <a:lnSpc>
                <a:spcPct val="107000"/>
              </a:lnSpc>
            </a:pPr>
            <a:endPar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defTabSz="609585">
              <a:lnSpc>
                <a:spcPct val="107000"/>
              </a:lnSpc>
            </a:pPr>
            <a:r>
              <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en-US" b="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80%</a:t>
            </a:r>
            <a:r>
              <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of all jobs</a:t>
            </a:r>
            <a:endParaRPr lang="en-US" sz="16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4261487" y="2640769"/>
            <a:ext cx="3139440" cy="2759602"/>
          </a:xfrm>
          <a:prstGeom prst="rect">
            <a:avLst/>
          </a:prstGeom>
        </p:spPr>
        <p:txBody>
          <a:bodyPr wrap="square">
            <a:spAutoFit/>
          </a:bodyPr>
          <a:lstStyle/>
          <a:p>
            <a:pPr defTabSz="609585">
              <a:lnSpc>
                <a:spcPct val="107000"/>
              </a:lnSpc>
            </a:pPr>
            <a:r>
              <a:rPr lang="en-US" b="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Middle Income</a:t>
            </a:r>
            <a:r>
              <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e.g. Brazil</a:t>
            </a:r>
          </a:p>
          <a:p>
            <a:pPr defTabSz="609585">
              <a:lnSpc>
                <a:spcPct val="107000"/>
              </a:lnSpc>
            </a:pPr>
            <a:endPar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defTabSz="609585">
              <a:lnSpc>
                <a:spcPct val="107000"/>
              </a:lnSpc>
            </a:pPr>
            <a:endPar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defTabSz="609585">
              <a:lnSpc>
                <a:spcPct val="107000"/>
              </a:lnSpc>
            </a:pPr>
            <a:endPar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defTabSz="609585">
              <a:lnSpc>
                <a:spcPct val="107000"/>
              </a:lnSpc>
            </a:pPr>
            <a:endPar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defTabSz="609585">
              <a:lnSpc>
                <a:spcPct val="107000"/>
              </a:lnSpc>
            </a:pPr>
            <a:endPar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defTabSz="609585">
              <a:lnSpc>
                <a:spcPct val="107000"/>
              </a:lnSpc>
            </a:pPr>
            <a:endPar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defTabSz="609585">
              <a:lnSpc>
                <a:spcPct val="107000"/>
              </a:lnSpc>
            </a:pPr>
            <a:endPar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defTabSz="609585">
              <a:lnSpc>
                <a:spcPct val="107000"/>
              </a:lnSpc>
            </a:pPr>
            <a:r>
              <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en-US" b="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30%</a:t>
            </a:r>
            <a:r>
              <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of all jobs.</a:t>
            </a:r>
            <a:endParaRPr lang="en-US" sz="16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8138160" y="4098399"/>
            <a:ext cx="3621621" cy="2693751"/>
          </a:xfrm>
          <a:prstGeom prst="rect">
            <a:avLst/>
          </a:prstGeom>
        </p:spPr>
        <p:txBody>
          <a:bodyPr wrap="square">
            <a:spAutoFit/>
          </a:bodyPr>
          <a:lstStyle/>
          <a:p>
            <a:pPr defTabSz="609585">
              <a:lnSpc>
                <a:spcPct val="107000"/>
              </a:lnSpc>
            </a:pPr>
            <a:r>
              <a:rPr lang="en-US" b="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High Income</a:t>
            </a:r>
            <a:r>
              <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e.g. US</a:t>
            </a:r>
          </a:p>
          <a:p>
            <a:pPr defTabSz="609585">
              <a:lnSpc>
                <a:spcPct val="107000"/>
              </a:lnSpc>
            </a:pPr>
            <a:endParaRPr lang="en-US" sz="1400"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defTabSz="609585">
              <a:lnSpc>
                <a:spcPct val="107000"/>
              </a:lnSpc>
            </a:pPr>
            <a:endPar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defTabSz="609585">
              <a:lnSpc>
                <a:spcPct val="107000"/>
              </a:lnSpc>
            </a:pPr>
            <a:endPar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defTabSz="609585">
              <a:lnSpc>
                <a:spcPct val="107000"/>
              </a:lnSpc>
            </a:pPr>
            <a:endPar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defTabSz="609585">
              <a:lnSpc>
                <a:spcPct val="107000"/>
              </a:lnSpc>
            </a:pPr>
            <a:endPar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defTabSz="609585">
              <a:lnSpc>
                <a:spcPct val="107000"/>
              </a:lnSpc>
            </a:pPr>
            <a:endPar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defTabSz="609585">
              <a:lnSpc>
                <a:spcPct val="107000"/>
              </a:lnSpc>
            </a:pPr>
            <a:endPar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defTabSz="609585">
              <a:lnSpc>
                <a:spcPct val="107000"/>
              </a:lnSpc>
            </a:pPr>
            <a:r>
              <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en-US" b="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10% </a:t>
            </a:r>
            <a:r>
              <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of all jobs</a:t>
            </a:r>
            <a:endParaRPr lang="en-US"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p:txBody>
      </p:sp>
      <p:graphicFrame>
        <p:nvGraphicFramePr>
          <p:cNvPr id="14" name="Diagram 13"/>
          <p:cNvGraphicFramePr/>
          <p:nvPr>
            <p:extLst/>
          </p:nvPr>
        </p:nvGraphicFramePr>
        <p:xfrm>
          <a:off x="4261487" y="2950636"/>
          <a:ext cx="3091815" cy="22955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5" name="Diagram 14"/>
          <p:cNvGraphicFramePr/>
          <p:nvPr>
            <p:extLst/>
          </p:nvPr>
        </p:nvGraphicFramePr>
        <p:xfrm>
          <a:off x="8222089" y="4330436"/>
          <a:ext cx="3091815" cy="229552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4267736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8667" y="136526"/>
            <a:ext cx="11523133" cy="989542"/>
          </a:xfrm>
        </p:spPr>
        <p:txBody>
          <a:bodyPr>
            <a:normAutofit/>
          </a:bodyPr>
          <a:lstStyle/>
          <a:p>
            <a:pPr algn="ctr"/>
            <a:r>
              <a:rPr lang="en-US" sz="4000" b="1" dirty="0">
                <a:latin typeface="Andes" panose="02000000000000000000" pitchFamily="50" charset="0"/>
              </a:rPr>
              <a:t>Demand for meat &amp; dairy will increase the most</a:t>
            </a:r>
          </a:p>
        </p:txBody>
      </p:sp>
      <p:sp>
        <p:nvSpPr>
          <p:cNvPr id="12" name="Double Wave 11"/>
          <p:cNvSpPr/>
          <p:nvPr/>
        </p:nvSpPr>
        <p:spPr>
          <a:xfrm rot="1450436">
            <a:off x="9565842" y="1784092"/>
            <a:ext cx="1927857" cy="1110804"/>
          </a:xfrm>
          <a:prstGeom prst="doubleWave">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521160">
            <a:off x="9548346" y="2163846"/>
            <a:ext cx="1999265" cy="369332"/>
          </a:xfrm>
          <a:prstGeom prst="rect">
            <a:avLst/>
          </a:prstGeom>
        </p:spPr>
        <p:txBody>
          <a:bodyPr wrap="none">
            <a:spAutoFit/>
          </a:bodyPr>
          <a:lstStyle/>
          <a:p>
            <a:r>
              <a:rPr lang="en-US" b="1" dirty="0" smtClean="0">
                <a:solidFill>
                  <a:schemeClr val="accent4">
                    <a:lumMod val="75000"/>
                  </a:schemeClr>
                </a:solidFill>
              </a:rPr>
              <a:t>DIFFERENT FOOD</a:t>
            </a:r>
            <a:endParaRPr lang="en-US" dirty="0">
              <a:solidFill>
                <a:schemeClr val="accent4">
                  <a:lumMod val="75000"/>
                </a:schemeClr>
              </a:solidFill>
            </a:endParaRPr>
          </a:p>
        </p:txBody>
      </p:sp>
      <p:pic>
        <p:nvPicPr>
          <p:cNvPr id="16" name="Picture 15"/>
          <p:cNvPicPr>
            <a:picLocks noChangeAspect="1"/>
          </p:cNvPicPr>
          <p:nvPr/>
        </p:nvPicPr>
        <p:blipFill>
          <a:blip r:embed="rId3"/>
          <a:stretch>
            <a:fillRect/>
          </a:stretch>
        </p:blipFill>
        <p:spPr>
          <a:xfrm>
            <a:off x="3469527" y="1780377"/>
            <a:ext cx="463048" cy="597860"/>
          </a:xfrm>
          <a:prstGeom prst="rect">
            <a:avLst/>
          </a:prstGeom>
        </p:spPr>
      </p:pic>
      <p:pic>
        <p:nvPicPr>
          <p:cNvPr id="17" name="Picture 16"/>
          <p:cNvPicPr>
            <a:picLocks noChangeAspect="1"/>
          </p:cNvPicPr>
          <p:nvPr/>
        </p:nvPicPr>
        <p:blipFill>
          <a:blip r:embed="rId4"/>
          <a:stretch>
            <a:fillRect/>
          </a:stretch>
        </p:blipFill>
        <p:spPr>
          <a:xfrm>
            <a:off x="2286662" y="1352652"/>
            <a:ext cx="562459" cy="585895"/>
          </a:xfrm>
          <a:prstGeom prst="rect">
            <a:avLst/>
          </a:prstGeom>
        </p:spPr>
      </p:pic>
      <p:pic>
        <p:nvPicPr>
          <p:cNvPr id="18" name="Picture 17"/>
          <p:cNvPicPr>
            <a:picLocks noChangeAspect="1"/>
          </p:cNvPicPr>
          <p:nvPr/>
        </p:nvPicPr>
        <p:blipFill>
          <a:blip r:embed="rId5"/>
          <a:stretch>
            <a:fillRect/>
          </a:stretch>
        </p:blipFill>
        <p:spPr>
          <a:xfrm>
            <a:off x="4697282" y="1745454"/>
            <a:ext cx="314702" cy="744455"/>
          </a:xfrm>
          <a:prstGeom prst="rect">
            <a:avLst/>
          </a:prstGeom>
        </p:spPr>
      </p:pic>
      <p:pic>
        <p:nvPicPr>
          <p:cNvPr id="19" name="Picture 18"/>
          <p:cNvPicPr>
            <a:picLocks noChangeAspect="1"/>
          </p:cNvPicPr>
          <p:nvPr/>
        </p:nvPicPr>
        <p:blipFill>
          <a:blip r:embed="rId6"/>
          <a:stretch>
            <a:fillRect/>
          </a:stretch>
        </p:blipFill>
        <p:spPr>
          <a:xfrm>
            <a:off x="7857294" y="2864122"/>
            <a:ext cx="773482" cy="542592"/>
          </a:xfrm>
          <a:prstGeom prst="rect">
            <a:avLst/>
          </a:prstGeom>
        </p:spPr>
      </p:pic>
      <p:pic>
        <p:nvPicPr>
          <p:cNvPr id="20" name="Picture 19"/>
          <p:cNvPicPr>
            <a:picLocks noChangeAspect="1"/>
          </p:cNvPicPr>
          <p:nvPr/>
        </p:nvPicPr>
        <p:blipFill>
          <a:blip r:embed="rId7"/>
          <a:stretch>
            <a:fillRect/>
          </a:stretch>
        </p:blipFill>
        <p:spPr>
          <a:xfrm>
            <a:off x="9181365" y="2943425"/>
            <a:ext cx="483129" cy="537385"/>
          </a:xfrm>
          <a:prstGeom prst="rect">
            <a:avLst/>
          </a:prstGeom>
        </p:spPr>
      </p:pic>
      <p:pic>
        <p:nvPicPr>
          <p:cNvPr id="21" name="Picture 20"/>
          <p:cNvPicPr>
            <a:picLocks noChangeAspect="1"/>
          </p:cNvPicPr>
          <p:nvPr/>
        </p:nvPicPr>
        <p:blipFill>
          <a:blip r:embed="rId8"/>
          <a:stretch>
            <a:fillRect/>
          </a:stretch>
        </p:blipFill>
        <p:spPr>
          <a:xfrm>
            <a:off x="10059919" y="3134768"/>
            <a:ext cx="793458" cy="509824"/>
          </a:xfrm>
          <a:prstGeom prst="rect">
            <a:avLst/>
          </a:prstGeom>
        </p:spPr>
      </p:pic>
      <p:pic>
        <p:nvPicPr>
          <p:cNvPr id="22" name="Picture 21"/>
          <p:cNvPicPr>
            <a:picLocks noChangeAspect="1"/>
          </p:cNvPicPr>
          <p:nvPr/>
        </p:nvPicPr>
        <p:blipFill>
          <a:blip r:embed="rId9"/>
          <a:stretch>
            <a:fillRect/>
          </a:stretch>
        </p:blipFill>
        <p:spPr>
          <a:xfrm>
            <a:off x="6681228" y="2819397"/>
            <a:ext cx="696624" cy="362245"/>
          </a:xfrm>
          <a:prstGeom prst="rect">
            <a:avLst/>
          </a:prstGeom>
        </p:spPr>
      </p:pic>
      <p:graphicFrame>
        <p:nvGraphicFramePr>
          <p:cNvPr id="23" name="Chart 22"/>
          <p:cNvGraphicFramePr>
            <a:graphicFrameLocks/>
          </p:cNvGraphicFramePr>
          <p:nvPr>
            <p:extLst>
              <p:ext uri="{D42A27DB-BD31-4B8C-83A1-F6EECF244321}">
                <p14:modId xmlns:p14="http://schemas.microsoft.com/office/powerpoint/2010/main" val="3627678043"/>
              </p:ext>
            </p:extLst>
          </p:nvPr>
        </p:nvGraphicFramePr>
        <p:xfrm>
          <a:off x="1434732" y="708040"/>
          <a:ext cx="9702800" cy="5345104"/>
        </p:xfrm>
        <a:graphic>
          <a:graphicData uri="http://schemas.openxmlformats.org/drawingml/2006/chart">
            <c:chart xmlns:c="http://schemas.openxmlformats.org/drawingml/2006/chart" xmlns:r="http://schemas.openxmlformats.org/officeDocument/2006/relationships" r:id="rId10"/>
          </a:graphicData>
        </a:graphic>
      </p:graphicFrame>
      <p:sp>
        <p:nvSpPr>
          <p:cNvPr id="3" name="TextBox 2"/>
          <p:cNvSpPr txBox="1"/>
          <p:nvPr/>
        </p:nvSpPr>
        <p:spPr>
          <a:xfrm>
            <a:off x="1574800" y="6485467"/>
            <a:ext cx="4996624" cy="369332"/>
          </a:xfrm>
          <a:prstGeom prst="rect">
            <a:avLst/>
          </a:prstGeom>
          <a:noFill/>
        </p:spPr>
        <p:txBody>
          <a:bodyPr wrap="none" rtlCol="0">
            <a:spAutoFit/>
          </a:bodyPr>
          <a:lstStyle/>
          <a:p>
            <a:r>
              <a:rPr lang="en-US" dirty="0" smtClean="0"/>
              <a:t>Source: World Bank (2015) based on </a:t>
            </a:r>
            <a:r>
              <a:rPr lang="en-US" dirty="0" err="1" smtClean="0"/>
              <a:t>Bruinsma</a:t>
            </a:r>
            <a:r>
              <a:rPr lang="en-US" dirty="0" smtClean="0"/>
              <a:t> and </a:t>
            </a:r>
            <a:endParaRPr lang="en-US" dirty="0"/>
          </a:p>
        </p:txBody>
      </p:sp>
    </p:spTree>
    <p:extLst>
      <p:ext uri="{BB962C8B-B14F-4D97-AF65-F5344CB8AC3E}">
        <p14:creationId xmlns:p14="http://schemas.microsoft.com/office/powerpoint/2010/main" val="1243362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8" name="Rectangle 27"/>
          <p:cNvSpPr/>
          <p:nvPr/>
        </p:nvSpPr>
        <p:spPr>
          <a:xfrm rot="5400000">
            <a:off x="-1147542" y="1128560"/>
            <a:ext cx="6816655" cy="4533217"/>
          </a:xfrm>
          <a:prstGeom prst="rect">
            <a:avLst/>
          </a:prstGeom>
          <a:gradFill flip="none" rotWithShape="1">
            <a:gsLst>
              <a:gs pos="1000">
                <a:srgbClr val="000000">
                  <a:alpha val="50000"/>
                </a:srgbClr>
              </a:gs>
              <a:gs pos="100000">
                <a:srgbClr val="FFFFFF">
                  <a:alpha val="0"/>
                </a:srgbClr>
              </a:gs>
            </a:gsLst>
            <a:lin ang="16380000" scaled="0"/>
            <a:tileRect/>
          </a:gra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US" sz="2400">
              <a:solidFill>
                <a:prstClr val="white"/>
              </a:solidFill>
            </a:endParaRPr>
          </a:p>
        </p:txBody>
      </p:sp>
      <p:sp>
        <p:nvSpPr>
          <p:cNvPr id="22" name="Slide Number Placeholder 5"/>
          <p:cNvSpPr txBox="1">
            <a:spLocks/>
          </p:cNvSpPr>
          <p:nvPr/>
        </p:nvSpPr>
        <p:spPr>
          <a:xfrm>
            <a:off x="313268" y="6456230"/>
            <a:ext cx="296333" cy="140653"/>
          </a:xfrm>
          <a:prstGeom prst="rect">
            <a:avLst/>
          </a:prstGeom>
        </p:spPr>
        <p:txBody>
          <a:bodyPr vert="horz" lIns="0" tIns="0" rIns="0" bIns="0" rtlCol="0" anchor="ctr"/>
          <a:lstStyle>
            <a:defPPr>
              <a:defRPr lang="en-US"/>
            </a:defPPr>
            <a:lvl1pPr marL="0" algn="ctr" defTabSz="457200" rtl="0" eaLnBrk="1" latinLnBrk="0" hangingPunct="1">
              <a:defRPr sz="6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78995D6-0E1B-E048-9B13-5B751DE9ECBF}" type="slidenum">
              <a:rPr lang="en-US" sz="800">
                <a:solidFill>
                  <a:srgbClr val="A53010"/>
                </a:solidFill>
              </a:rPr>
              <a:pPr/>
              <a:t>14</a:t>
            </a:fld>
            <a:endParaRPr lang="en-US" sz="800" dirty="0">
              <a:solidFill>
                <a:srgbClr val="A53010"/>
              </a:solidFill>
            </a:endParaRPr>
          </a:p>
        </p:txBody>
      </p:sp>
      <p:cxnSp>
        <p:nvCxnSpPr>
          <p:cNvPr id="23" name="Straight Connector 22"/>
          <p:cNvCxnSpPr/>
          <p:nvPr/>
        </p:nvCxnSpPr>
        <p:spPr>
          <a:xfrm>
            <a:off x="316775" y="6420204"/>
            <a:ext cx="0" cy="204553"/>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09600" y="6420204"/>
            <a:ext cx="0" cy="204553"/>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pic>
        <p:nvPicPr>
          <p:cNvPr id="25" name="Picture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94537" y="6062249"/>
            <a:ext cx="1427927" cy="279624"/>
          </a:xfrm>
          <a:prstGeom prst="rect">
            <a:avLst/>
          </a:prstGeom>
        </p:spPr>
      </p:pic>
      <p:grpSp>
        <p:nvGrpSpPr>
          <p:cNvPr id="20" name="Group 19"/>
          <p:cNvGrpSpPr/>
          <p:nvPr/>
        </p:nvGrpSpPr>
        <p:grpSpPr>
          <a:xfrm>
            <a:off x="328660" y="558801"/>
            <a:ext cx="5479473" cy="1666436"/>
            <a:chOff x="5473547" y="1248848"/>
            <a:chExt cx="2934615" cy="3303376"/>
          </a:xfrm>
        </p:grpSpPr>
        <p:cxnSp>
          <p:nvCxnSpPr>
            <p:cNvPr id="21" name="Straight Connector 20"/>
            <p:cNvCxnSpPr/>
            <p:nvPr/>
          </p:nvCxnSpPr>
          <p:spPr>
            <a:xfrm>
              <a:off x="5473547" y="1248848"/>
              <a:ext cx="2934615" cy="0"/>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473547" y="4552224"/>
              <a:ext cx="2934615" cy="0"/>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28"/>
          <p:cNvGrpSpPr/>
          <p:nvPr/>
        </p:nvGrpSpPr>
        <p:grpSpPr>
          <a:xfrm>
            <a:off x="2" y="6805727"/>
            <a:ext cx="12191999" cy="60959"/>
            <a:chOff x="0" y="4944519"/>
            <a:chExt cx="4736739" cy="198980"/>
          </a:xfrm>
        </p:grpSpPr>
        <p:sp>
          <p:nvSpPr>
            <p:cNvPr id="32" name="Rectangle 31"/>
            <p:cNvSpPr/>
            <p:nvPr/>
          </p:nvSpPr>
          <p:spPr>
            <a:xfrm flipV="1">
              <a:off x="0" y="4944519"/>
              <a:ext cx="948267" cy="198967"/>
            </a:xfrm>
            <a:prstGeom prst="rect">
              <a:avLst/>
            </a:prstGeom>
            <a:solidFill>
              <a:srgbClr val="009C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36" name="Rectangle 35"/>
            <p:cNvSpPr/>
            <p:nvPr/>
          </p:nvSpPr>
          <p:spPr>
            <a:xfrm>
              <a:off x="948267" y="4944532"/>
              <a:ext cx="948267" cy="198967"/>
            </a:xfrm>
            <a:prstGeom prst="rect">
              <a:avLst/>
            </a:prstGeom>
            <a:solidFill>
              <a:srgbClr val="EB1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37" name="Rectangle 36"/>
            <p:cNvSpPr/>
            <p:nvPr/>
          </p:nvSpPr>
          <p:spPr>
            <a:xfrm>
              <a:off x="1893086" y="4944532"/>
              <a:ext cx="948267" cy="1989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38" name="Rectangle 37"/>
            <p:cNvSpPr/>
            <p:nvPr/>
          </p:nvSpPr>
          <p:spPr>
            <a:xfrm>
              <a:off x="2840278" y="4944532"/>
              <a:ext cx="948267" cy="198967"/>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39" name="Rectangle 38"/>
            <p:cNvSpPr/>
            <p:nvPr/>
          </p:nvSpPr>
          <p:spPr>
            <a:xfrm>
              <a:off x="3788472" y="4944532"/>
              <a:ext cx="948267" cy="19896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pic>
        <p:nvPicPr>
          <p:cNvPr id="5" name="Picture Placeholder 4"/>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t="7654" b="7654"/>
          <a:stretch>
            <a:fillRect/>
          </a:stretch>
        </p:blipFill>
        <p:spPr/>
      </p:pic>
      <p:sp>
        <p:nvSpPr>
          <p:cNvPr id="19" name="Title 1"/>
          <p:cNvSpPr txBox="1">
            <a:spLocks/>
          </p:cNvSpPr>
          <p:nvPr/>
        </p:nvSpPr>
        <p:spPr>
          <a:xfrm>
            <a:off x="516304" y="730115"/>
            <a:ext cx="5459507" cy="1842139"/>
          </a:xfrm>
          <a:prstGeom prst="rect">
            <a:avLst/>
          </a:prstGeom>
          <a:effectLst>
            <a:outerShdw blurRad="50800" dist="38100" dir="2700000" algn="tl" rotWithShape="0">
              <a:srgbClr val="000000">
                <a:alpha val="43000"/>
              </a:srgbClr>
            </a:outerShdw>
          </a:effectLst>
        </p:spPr>
        <p:txBody>
          <a:bodyPr vert="horz" lIns="0" tIns="0" rIns="0" bIns="0" rtlCol="0" anchor="ctr">
            <a:noAutofit/>
          </a:bodyPr>
          <a:lstStyle>
            <a:lvl1pPr algn="ctr" defTabSz="457200" rtl="0" eaLnBrk="1" latinLnBrk="0" hangingPunct="1">
              <a:spcBef>
                <a:spcPct val="0"/>
              </a:spcBef>
              <a:buNone/>
              <a:defRPr sz="1600" kern="1200">
                <a:solidFill>
                  <a:schemeClr val="tx1"/>
                </a:solidFill>
                <a:latin typeface="+mj-lt"/>
                <a:ea typeface="+mj-ea"/>
                <a:cs typeface="+mj-cs"/>
              </a:defRPr>
            </a:lvl1pPr>
          </a:lstStyle>
          <a:p>
            <a:pPr algn="l">
              <a:lnSpc>
                <a:spcPct val="80000"/>
              </a:lnSpc>
            </a:pPr>
            <a:r>
              <a:rPr lang="en-US" sz="4000" b="1" dirty="0">
                <a:solidFill>
                  <a:srgbClr val="FFC000"/>
                </a:solidFill>
                <a:latin typeface="Andes" panose="02000000000000000000" pitchFamily="50" charset="0"/>
              </a:rPr>
              <a:t>BOOST CLIMATE-SMART AGRICULTURE, SECURE THE TRIPLE WIN</a:t>
            </a:r>
          </a:p>
        </p:txBody>
      </p:sp>
      <p:sp>
        <p:nvSpPr>
          <p:cNvPr id="18" name="Content Placeholder 2"/>
          <p:cNvSpPr txBox="1">
            <a:spLocks/>
          </p:cNvSpPr>
          <p:nvPr/>
        </p:nvSpPr>
        <p:spPr>
          <a:xfrm>
            <a:off x="609600" y="2772773"/>
            <a:ext cx="4524032" cy="1059191"/>
          </a:xfrm>
          <a:prstGeom prst="rect">
            <a:avLst/>
          </a:prstGeom>
          <a:effectLst>
            <a:outerShdw blurRad="50800" dist="38100" dir="2700000">
              <a:srgbClr val="000000">
                <a:alpha val="43000"/>
              </a:srgbClr>
            </a:outerShdw>
          </a:effectLst>
        </p:spPr>
        <p:txBody>
          <a:bodyPr vert="horz" lIns="0" tIns="0" rIns="0" bIns="0" rtlCol="0" anchor="ctr">
            <a:noAutofit/>
          </a:bodyPr>
          <a:lstStyle>
            <a:lvl1pPr marL="0" indent="0" algn="l" defTabSz="457200" rtl="0" eaLnBrk="1" latinLnBrk="0" hangingPunct="1">
              <a:spcBef>
                <a:spcPct val="20000"/>
              </a:spcBef>
              <a:buFont typeface="Arial"/>
              <a:buNone/>
              <a:defRPr sz="1200" kern="1200">
                <a:solidFill>
                  <a:schemeClr val="tx1">
                    <a:lumMod val="65000"/>
                    <a:lumOff val="35000"/>
                  </a:schemeClr>
                </a:solidFill>
                <a:latin typeface="+mn-lt"/>
                <a:ea typeface="+mn-ea"/>
                <a:cs typeface="+mn-cs"/>
              </a:defRPr>
            </a:lvl1pPr>
            <a:lvl2pPr marL="112713" indent="-112713" algn="l" defTabSz="457200" rtl="0" eaLnBrk="1" latinLnBrk="0" hangingPunct="1">
              <a:spcBef>
                <a:spcPct val="20000"/>
              </a:spcBef>
              <a:buFont typeface="Arial"/>
              <a:buChar char="•"/>
              <a:defRPr sz="1100" kern="1200">
                <a:solidFill>
                  <a:schemeClr val="tx1">
                    <a:lumMod val="65000"/>
                    <a:lumOff val="35000"/>
                  </a:schemeClr>
                </a:solidFill>
                <a:latin typeface="+mn-lt"/>
                <a:ea typeface="+mn-ea"/>
                <a:cs typeface="+mn-cs"/>
              </a:defRPr>
            </a:lvl2pPr>
            <a:lvl3pPr marL="227013" indent="-114300" algn="l" defTabSz="457200" rtl="0" eaLnBrk="1" latinLnBrk="0" hangingPunct="1">
              <a:spcBef>
                <a:spcPct val="20000"/>
              </a:spcBef>
              <a:buFont typeface="Arial"/>
              <a:buChar char="•"/>
              <a:defRPr sz="1050" kern="1200">
                <a:solidFill>
                  <a:schemeClr val="tx1">
                    <a:lumMod val="65000"/>
                    <a:lumOff val="35000"/>
                  </a:schemeClr>
                </a:solidFill>
                <a:latin typeface="+mn-lt"/>
                <a:ea typeface="+mn-ea"/>
                <a:cs typeface="+mn-cs"/>
              </a:defRPr>
            </a:lvl3pPr>
            <a:lvl4pPr marL="285750" indent="-173038" algn="l" defTabSz="457200" rtl="0" eaLnBrk="1" latinLnBrk="0" hangingPunct="1">
              <a:spcBef>
                <a:spcPct val="20000"/>
              </a:spcBef>
              <a:buFont typeface="Arial"/>
              <a:buChar char="–"/>
              <a:defRPr sz="1000" kern="1200">
                <a:solidFill>
                  <a:schemeClr val="tx1">
                    <a:lumMod val="65000"/>
                    <a:lumOff val="35000"/>
                  </a:schemeClr>
                </a:solidFill>
                <a:latin typeface="+mn-lt"/>
                <a:ea typeface="+mn-ea"/>
                <a:cs typeface="+mn-cs"/>
              </a:defRPr>
            </a:lvl4pPr>
            <a:lvl5pPr marL="688975" indent="-231775" algn="l" defTabSz="457200" rtl="0" eaLnBrk="1" latinLnBrk="0" hangingPunct="1">
              <a:spcBef>
                <a:spcPct val="20000"/>
              </a:spcBef>
              <a:buFont typeface="Arial"/>
              <a:buChar char="»"/>
              <a:defRPr sz="1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2400" dirty="0">
                <a:solidFill>
                  <a:srgbClr val="FFFFFF"/>
                </a:solidFill>
                <a:effectLst>
                  <a:outerShdw blurRad="50800" dist="38100" dir="2700000" algn="tl" rotWithShape="0">
                    <a:prstClr val="black">
                      <a:alpha val="40000"/>
                    </a:prstClr>
                  </a:outerShdw>
                </a:effectLst>
              </a:rPr>
              <a:t>Increased productivity</a:t>
            </a:r>
          </a:p>
          <a:p>
            <a:pPr>
              <a:spcBef>
                <a:spcPts val="0"/>
              </a:spcBef>
            </a:pPr>
            <a:r>
              <a:rPr lang="en-US" sz="2400" dirty="0">
                <a:solidFill>
                  <a:srgbClr val="FFFFFF"/>
                </a:solidFill>
                <a:effectLst>
                  <a:outerShdw blurRad="50800" dist="38100" dir="2700000" algn="tl" rotWithShape="0">
                    <a:prstClr val="black">
                      <a:alpha val="40000"/>
                    </a:prstClr>
                  </a:outerShdw>
                </a:effectLst>
              </a:rPr>
              <a:t>Enhanced resilience</a:t>
            </a:r>
          </a:p>
          <a:p>
            <a:pPr>
              <a:spcBef>
                <a:spcPts val="0"/>
              </a:spcBef>
            </a:pPr>
            <a:r>
              <a:rPr lang="en-US" sz="2400" dirty="0">
                <a:solidFill>
                  <a:srgbClr val="FFFFFF"/>
                </a:solidFill>
                <a:effectLst>
                  <a:outerShdw blurRad="50800" dist="38100" dir="2700000" algn="tl" rotWithShape="0">
                    <a:prstClr val="black">
                      <a:alpha val="40000"/>
                    </a:prstClr>
                  </a:outerShdw>
                </a:effectLst>
              </a:rPr>
              <a:t>Reduced emissions</a:t>
            </a:r>
          </a:p>
        </p:txBody>
      </p:sp>
      <p:pic>
        <p:nvPicPr>
          <p:cNvPr id="30" name="Picture 2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7559" y="6280391"/>
            <a:ext cx="1427927" cy="279624"/>
          </a:xfrm>
          <a:prstGeom prst="rect">
            <a:avLst/>
          </a:prstGeom>
        </p:spPr>
      </p:pic>
      <p:pic>
        <p:nvPicPr>
          <p:cNvPr id="2" name="Picture 1"/>
          <p:cNvPicPr>
            <a:picLocks noChangeAspect="1"/>
          </p:cNvPicPr>
          <p:nvPr/>
        </p:nvPicPr>
        <p:blipFill>
          <a:blip r:embed="rId5"/>
          <a:stretch>
            <a:fillRect/>
          </a:stretch>
        </p:blipFill>
        <p:spPr>
          <a:xfrm>
            <a:off x="633551" y="3946472"/>
            <a:ext cx="2852613" cy="2742897"/>
          </a:xfrm>
          <a:prstGeom prst="rect">
            <a:avLst/>
          </a:prstGeom>
        </p:spPr>
      </p:pic>
    </p:spTree>
    <p:extLst>
      <p:ext uri="{BB962C8B-B14F-4D97-AF65-F5344CB8AC3E}">
        <p14:creationId xmlns:p14="http://schemas.microsoft.com/office/powerpoint/2010/main" val="381576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28" name="Right Triangle 127"/>
          <p:cNvSpPr/>
          <p:nvPr/>
        </p:nvSpPr>
        <p:spPr>
          <a:xfrm rot="10800000" flipV="1">
            <a:off x="7164765" y="3247277"/>
            <a:ext cx="527750" cy="1057953"/>
          </a:xfrm>
          <a:prstGeom prst="rtTriangle">
            <a:avLst/>
          </a:prstGeom>
          <a:solidFill>
            <a:srgbClr val="0070C0">
              <a:alpha val="10000"/>
            </a:srgbClr>
          </a:solidFill>
          <a:ln w="22225">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pic>
        <p:nvPicPr>
          <p:cNvPr id="32" name="Picture 3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2071732" y="1333194"/>
            <a:ext cx="2774293" cy="4144928"/>
          </a:xfrm>
          <a:prstGeom prst="rect">
            <a:avLst/>
          </a:prstGeom>
        </p:spPr>
      </p:pic>
      <p:sp>
        <p:nvSpPr>
          <p:cNvPr id="35" name="TextBox 34"/>
          <p:cNvSpPr txBox="1"/>
          <p:nvPr/>
        </p:nvSpPr>
        <p:spPr>
          <a:xfrm>
            <a:off x="1" y="228600"/>
            <a:ext cx="12000314" cy="676004"/>
          </a:xfrm>
          <a:prstGeom prst="rect">
            <a:avLst/>
          </a:prstGeom>
          <a:noFill/>
        </p:spPr>
        <p:txBody>
          <a:bodyPr wrap="square" lIns="59866" tIns="29933" rIns="59866" bIns="29933" rtlCol="0">
            <a:spAutoFit/>
          </a:bodyPr>
          <a:lstStyle/>
          <a:p>
            <a:pPr algn="ctr"/>
            <a:r>
              <a:rPr lang="en-US" sz="4000" b="1" dirty="0">
                <a:latin typeface="Andes" panose="02000000000000000000" pitchFamily="50" charset="0"/>
                <a:ea typeface="+mj-ea"/>
                <a:cs typeface="+mj-cs"/>
              </a:rPr>
              <a:t>Efficiency of Livestock Systems Varies Greatly</a:t>
            </a:r>
          </a:p>
        </p:txBody>
      </p:sp>
      <p:pic>
        <p:nvPicPr>
          <p:cNvPr id="44" name="Picture 4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3233802" y="2875357"/>
            <a:ext cx="410588" cy="4439793"/>
          </a:xfrm>
          <a:prstGeom prst="rect">
            <a:avLst/>
          </a:prstGeom>
        </p:spPr>
      </p:pic>
      <p:sp>
        <p:nvSpPr>
          <p:cNvPr id="40" name="Rectangle 39"/>
          <p:cNvSpPr/>
          <p:nvPr/>
        </p:nvSpPr>
        <p:spPr>
          <a:xfrm>
            <a:off x="1306552" y="1290648"/>
            <a:ext cx="3882121" cy="678963"/>
          </a:xfrm>
          <a:prstGeom prst="rect">
            <a:avLst/>
          </a:prstGeom>
        </p:spPr>
        <p:txBody>
          <a:bodyPr wrap="square">
            <a:noAutofit/>
          </a:bodyPr>
          <a:lstStyle/>
          <a:p>
            <a:pPr>
              <a:spcAft>
                <a:spcPts val="300"/>
              </a:spcAft>
            </a:pPr>
            <a:r>
              <a:rPr lang="en-US" sz="1400" b="1" dirty="0"/>
              <a:t>Emissions Intensity of Livestock Production </a:t>
            </a:r>
            <a:br>
              <a:rPr lang="en-US" sz="1400" b="1" dirty="0"/>
            </a:br>
            <a:r>
              <a:rPr lang="en-US" sz="1400" b="1" i="1" dirty="0"/>
              <a:t>Across</a:t>
            </a:r>
            <a:r>
              <a:rPr lang="en-US" sz="1400" b="1" dirty="0"/>
              <a:t> Regions</a:t>
            </a:r>
            <a:br>
              <a:rPr lang="en-US" sz="1400" b="1" dirty="0"/>
            </a:br>
            <a:r>
              <a:rPr lang="en-US" sz="1400" dirty="0"/>
              <a:t>(Kg of CO</a:t>
            </a:r>
            <a:r>
              <a:rPr lang="en-US" sz="1400" baseline="-30000" dirty="0"/>
              <a:t>2</a:t>
            </a:r>
            <a:r>
              <a:rPr lang="en-US" sz="1400" dirty="0"/>
              <a:t>e per edible unit of protein)</a:t>
            </a:r>
          </a:p>
        </p:txBody>
      </p:sp>
      <p:sp>
        <p:nvSpPr>
          <p:cNvPr id="47" name="Oval 46"/>
          <p:cNvSpPr/>
          <p:nvPr/>
        </p:nvSpPr>
        <p:spPr>
          <a:xfrm flipV="1">
            <a:off x="2209800" y="3192605"/>
            <a:ext cx="621135" cy="1219197"/>
          </a:xfrm>
          <a:prstGeom prst="ellipse">
            <a:avLst/>
          </a:prstGeom>
          <a:noFill/>
          <a:ln w="22225">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48" name="TextBox 47"/>
          <p:cNvSpPr txBox="1"/>
          <p:nvPr/>
        </p:nvSpPr>
        <p:spPr>
          <a:xfrm>
            <a:off x="2699930" y="4432758"/>
            <a:ext cx="1340343" cy="401954"/>
          </a:xfrm>
          <a:prstGeom prst="rect">
            <a:avLst/>
          </a:prstGeom>
          <a:solidFill>
            <a:srgbClr val="C00000"/>
          </a:solidFill>
          <a:ln>
            <a:solidFill>
              <a:srgbClr val="C00000"/>
            </a:solidFill>
          </a:ln>
        </p:spPr>
        <p:txBody>
          <a:bodyPr wrap="square" rtlCol="0" anchor="ctr">
            <a:noAutofit/>
          </a:bodyPr>
          <a:lstStyle/>
          <a:p>
            <a:pPr algn="ctr">
              <a:spcAft>
                <a:spcPts val="300"/>
              </a:spcAft>
            </a:pPr>
            <a:r>
              <a:rPr lang="en-US" sz="1200" b="1" dirty="0">
                <a:solidFill>
                  <a:schemeClr val="bg1"/>
                </a:solidFill>
              </a:rPr>
              <a:t>LOW EFFICIENCY</a:t>
            </a:r>
          </a:p>
        </p:txBody>
      </p:sp>
      <p:sp>
        <p:nvSpPr>
          <p:cNvPr id="49" name="Oval 48"/>
          <p:cNvSpPr/>
          <p:nvPr/>
        </p:nvSpPr>
        <p:spPr>
          <a:xfrm flipV="1">
            <a:off x="2971800" y="2976670"/>
            <a:ext cx="1140259" cy="1130335"/>
          </a:xfrm>
          <a:prstGeom prst="ellipse">
            <a:avLst/>
          </a:prstGeom>
          <a:noFill/>
          <a:ln w="22225">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cxnSp>
        <p:nvCxnSpPr>
          <p:cNvPr id="50" name="Straight Arrow Connector 49"/>
          <p:cNvCxnSpPr>
            <a:endCxn id="47" idx="7"/>
          </p:cNvCxnSpPr>
          <p:nvPr/>
        </p:nvCxnSpPr>
        <p:spPr>
          <a:xfrm flipH="1" flipV="1">
            <a:off x="2739971" y="4233254"/>
            <a:ext cx="230214" cy="199504"/>
          </a:xfrm>
          <a:prstGeom prst="straightConnector1">
            <a:avLst/>
          </a:prstGeom>
          <a:noFill/>
          <a:ln w="22225">
            <a:solidFill>
              <a:srgbClr val="C00000"/>
            </a:solidFill>
            <a:prstDash val="sysDash"/>
          </a:ln>
        </p:spPr>
        <p:style>
          <a:lnRef idx="1">
            <a:schemeClr val="accent1"/>
          </a:lnRef>
          <a:fillRef idx="3">
            <a:schemeClr val="accent1"/>
          </a:fillRef>
          <a:effectRef idx="2">
            <a:schemeClr val="accent1"/>
          </a:effectRef>
          <a:fontRef idx="minor">
            <a:schemeClr val="lt1"/>
          </a:fontRef>
        </p:style>
      </p:cxnSp>
      <p:cxnSp>
        <p:nvCxnSpPr>
          <p:cNvPr id="51" name="Straight Arrow Connector 50"/>
          <p:cNvCxnSpPr>
            <a:endCxn id="49" idx="0"/>
          </p:cNvCxnSpPr>
          <p:nvPr/>
        </p:nvCxnSpPr>
        <p:spPr>
          <a:xfrm flipV="1">
            <a:off x="3541929" y="4107004"/>
            <a:ext cx="1" cy="325754"/>
          </a:xfrm>
          <a:prstGeom prst="straightConnector1">
            <a:avLst/>
          </a:prstGeom>
          <a:noFill/>
          <a:ln w="22225">
            <a:solidFill>
              <a:srgbClr val="C00000"/>
            </a:solidFill>
            <a:prstDash val="sysDash"/>
          </a:ln>
        </p:spPr>
        <p:style>
          <a:lnRef idx="1">
            <a:schemeClr val="accent1"/>
          </a:lnRef>
          <a:fillRef idx="3">
            <a:schemeClr val="accent1"/>
          </a:fillRef>
          <a:effectRef idx="2">
            <a:schemeClr val="accent1"/>
          </a:effectRef>
          <a:fontRef idx="minor">
            <a:schemeClr val="lt1"/>
          </a:fontRef>
        </p:style>
      </p:cxnSp>
      <p:sp>
        <p:nvSpPr>
          <p:cNvPr id="57" name="Oval 56"/>
          <p:cNvSpPr/>
          <p:nvPr/>
        </p:nvSpPr>
        <p:spPr>
          <a:xfrm flipV="1">
            <a:off x="3120109" y="2194061"/>
            <a:ext cx="1102726" cy="744286"/>
          </a:xfrm>
          <a:prstGeom prst="ellipse">
            <a:avLst/>
          </a:prstGeom>
          <a:noFill/>
          <a:ln w="22225">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58" name="TextBox 57"/>
          <p:cNvSpPr txBox="1"/>
          <p:nvPr/>
        </p:nvSpPr>
        <p:spPr>
          <a:xfrm>
            <a:off x="4191000" y="4127958"/>
            <a:ext cx="1340343" cy="401954"/>
          </a:xfrm>
          <a:prstGeom prst="rect">
            <a:avLst/>
          </a:prstGeom>
          <a:solidFill>
            <a:srgbClr val="0070C0"/>
          </a:solidFill>
          <a:ln>
            <a:solidFill>
              <a:srgbClr val="0070C0"/>
            </a:solidFill>
          </a:ln>
        </p:spPr>
        <p:txBody>
          <a:bodyPr wrap="square" rtlCol="0" anchor="ctr">
            <a:noAutofit/>
          </a:bodyPr>
          <a:lstStyle/>
          <a:p>
            <a:pPr algn="ctr">
              <a:spcAft>
                <a:spcPts val="300"/>
              </a:spcAft>
            </a:pPr>
            <a:r>
              <a:rPr lang="en-US" sz="1200" b="1" dirty="0">
                <a:solidFill>
                  <a:schemeClr val="bg1"/>
                </a:solidFill>
              </a:rPr>
              <a:t>HIGH EFFICIENCY</a:t>
            </a:r>
          </a:p>
        </p:txBody>
      </p:sp>
      <p:sp>
        <p:nvSpPr>
          <p:cNvPr id="59" name="Oval 58"/>
          <p:cNvSpPr/>
          <p:nvPr/>
        </p:nvSpPr>
        <p:spPr>
          <a:xfrm flipV="1">
            <a:off x="4653828" y="2563046"/>
            <a:ext cx="598345" cy="592883"/>
          </a:xfrm>
          <a:prstGeom prst="ellipse">
            <a:avLst/>
          </a:prstGeom>
          <a:noFill/>
          <a:ln w="22225">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cxnSp>
        <p:nvCxnSpPr>
          <p:cNvPr id="60" name="Straight Arrow Connector 59"/>
          <p:cNvCxnSpPr>
            <a:stCxn id="58" idx="0"/>
            <a:endCxn id="57" idx="7"/>
          </p:cNvCxnSpPr>
          <p:nvPr/>
        </p:nvCxnSpPr>
        <p:spPr>
          <a:xfrm flipH="1" flipV="1">
            <a:off x="4061345" y="2829350"/>
            <a:ext cx="799826" cy="1298609"/>
          </a:xfrm>
          <a:prstGeom prst="straightConnector1">
            <a:avLst/>
          </a:prstGeom>
          <a:noFill/>
          <a:ln w="22225">
            <a:solidFill>
              <a:srgbClr val="0070C0"/>
            </a:solidFill>
            <a:prstDash val="sysDash"/>
          </a:ln>
        </p:spPr>
        <p:style>
          <a:lnRef idx="1">
            <a:schemeClr val="accent1"/>
          </a:lnRef>
          <a:fillRef idx="3">
            <a:schemeClr val="accent1"/>
          </a:fillRef>
          <a:effectRef idx="2">
            <a:schemeClr val="accent1"/>
          </a:effectRef>
          <a:fontRef idx="minor">
            <a:schemeClr val="lt1"/>
          </a:fontRef>
        </p:style>
      </p:cxnSp>
      <p:cxnSp>
        <p:nvCxnSpPr>
          <p:cNvPr id="61" name="Straight Arrow Connector 60"/>
          <p:cNvCxnSpPr>
            <a:stCxn id="58" idx="0"/>
            <a:endCxn id="59" idx="0"/>
          </p:cNvCxnSpPr>
          <p:nvPr/>
        </p:nvCxnSpPr>
        <p:spPr>
          <a:xfrm flipV="1">
            <a:off x="4861172" y="3155928"/>
            <a:ext cx="91829" cy="972030"/>
          </a:xfrm>
          <a:prstGeom prst="straightConnector1">
            <a:avLst/>
          </a:prstGeom>
          <a:noFill/>
          <a:ln w="22225">
            <a:solidFill>
              <a:srgbClr val="0070C0"/>
            </a:solidFill>
            <a:prstDash val="sysDash"/>
          </a:ln>
        </p:spPr>
        <p:style>
          <a:lnRef idx="1">
            <a:schemeClr val="accent1"/>
          </a:lnRef>
          <a:fillRef idx="3">
            <a:schemeClr val="accent1"/>
          </a:fillRef>
          <a:effectRef idx="2">
            <a:schemeClr val="accent1"/>
          </a:effectRef>
          <a:fontRef idx="minor">
            <a:schemeClr val="lt1"/>
          </a:fontRef>
        </p:style>
      </p:cxnSp>
      <p:sp>
        <p:nvSpPr>
          <p:cNvPr id="86" name="Rectangle 85"/>
          <p:cNvSpPr/>
          <p:nvPr/>
        </p:nvSpPr>
        <p:spPr>
          <a:xfrm>
            <a:off x="6414082" y="1290648"/>
            <a:ext cx="4482517" cy="678963"/>
          </a:xfrm>
          <a:prstGeom prst="rect">
            <a:avLst/>
          </a:prstGeom>
        </p:spPr>
        <p:txBody>
          <a:bodyPr wrap="square">
            <a:noAutofit/>
          </a:bodyPr>
          <a:lstStyle/>
          <a:p>
            <a:pPr>
              <a:spcAft>
                <a:spcPts val="300"/>
              </a:spcAft>
            </a:pPr>
            <a:r>
              <a:rPr lang="en-US" sz="1400" b="1" dirty="0"/>
              <a:t>Distribution of Producers along Emission Intensity</a:t>
            </a:r>
            <a:br>
              <a:rPr lang="en-US" sz="1400" b="1" dirty="0"/>
            </a:br>
            <a:r>
              <a:rPr lang="en-US" sz="1400" b="1" i="1" dirty="0"/>
              <a:t>Within</a:t>
            </a:r>
            <a:r>
              <a:rPr lang="en-US" sz="1400" b="1" dirty="0"/>
              <a:t> a Given Region</a:t>
            </a:r>
            <a:br>
              <a:rPr lang="en-US" sz="1400" b="1" dirty="0"/>
            </a:br>
            <a:r>
              <a:rPr lang="en-US" sz="1400" dirty="0"/>
              <a:t>(Emission intensity per unit of production)</a:t>
            </a:r>
            <a:r>
              <a:rPr lang="en-US" sz="1400" b="1" dirty="0"/>
              <a:t> </a:t>
            </a:r>
            <a:endParaRPr lang="en-US" sz="1400" dirty="0"/>
          </a:p>
        </p:txBody>
      </p:sp>
      <p:sp>
        <p:nvSpPr>
          <p:cNvPr id="124" name="TextBox 123"/>
          <p:cNvSpPr txBox="1"/>
          <p:nvPr/>
        </p:nvSpPr>
        <p:spPr>
          <a:xfrm>
            <a:off x="8442714" y="4627721"/>
            <a:ext cx="2158637" cy="588500"/>
          </a:xfrm>
          <a:prstGeom prst="rect">
            <a:avLst/>
          </a:prstGeom>
          <a:solidFill>
            <a:srgbClr val="C00000"/>
          </a:solidFill>
          <a:ln>
            <a:solidFill>
              <a:srgbClr val="C00000"/>
            </a:solidFill>
          </a:ln>
        </p:spPr>
        <p:txBody>
          <a:bodyPr wrap="square" rtlCol="0" anchor="ctr">
            <a:noAutofit/>
          </a:bodyPr>
          <a:lstStyle/>
          <a:p>
            <a:pPr algn="ctr">
              <a:spcAft>
                <a:spcPts val="300"/>
              </a:spcAft>
            </a:pPr>
            <a:r>
              <a:rPr lang="en-US" sz="1200" b="1" dirty="0">
                <a:solidFill>
                  <a:schemeClr val="bg1"/>
                </a:solidFill>
              </a:rPr>
              <a:t>PRODUCERS THAT COULD BE EQUALLY EFFICIENT</a:t>
            </a:r>
          </a:p>
        </p:txBody>
      </p:sp>
      <p:cxnSp>
        <p:nvCxnSpPr>
          <p:cNvPr id="126" name="Straight Arrow Connector 125"/>
          <p:cNvCxnSpPr>
            <a:stCxn id="124" idx="0"/>
          </p:cNvCxnSpPr>
          <p:nvPr/>
        </p:nvCxnSpPr>
        <p:spPr>
          <a:xfrm flipH="1" flipV="1">
            <a:off x="8665008" y="4242297"/>
            <a:ext cx="897834" cy="385424"/>
          </a:xfrm>
          <a:prstGeom prst="straightConnector1">
            <a:avLst/>
          </a:prstGeom>
          <a:noFill/>
          <a:ln w="22225">
            <a:solidFill>
              <a:srgbClr val="C00000"/>
            </a:solidFill>
            <a:prstDash val="sysDash"/>
            <a:headEnd type="none"/>
            <a:tailEnd type="triangle" w="lg" len="lg"/>
          </a:ln>
        </p:spPr>
        <p:style>
          <a:lnRef idx="1">
            <a:schemeClr val="accent1"/>
          </a:lnRef>
          <a:fillRef idx="3">
            <a:schemeClr val="accent1"/>
          </a:fillRef>
          <a:effectRef idx="2">
            <a:schemeClr val="accent1"/>
          </a:effectRef>
          <a:fontRef idx="minor">
            <a:schemeClr val="lt1"/>
          </a:fontRef>
        </p:style>
      </p:cxnSp>
      <p:sp>
        <p:nvSpPr>
          <p:cNvPr id="129" name="TextBox 128"/>
          <p:cNvSpPr txBox="1"/>
          <p:nvPr/>
        </p:nvSpPr>
        <p:spPr>
          <a:xfrm>
            <a:off x="6605648" y="4628109"/>
            <a:ext cx="1658503" cy="596239"/>
          </a:xfrm>
          <a:prstGeom prst="rect">
            <a:avLst/>
          </a:prstGeom>
          <a:solidFill>
            <a:srgbClr val="0070C0"/>
          </a:solidFill>
          <a:ln>
            <a:solidFill>
              <a:srgbClr val="0070C0"/>
            </a:solidFill>
          </a:ln>
        </p:spPr>
        <p:txBody>
          <a:bodyPr wrap="square" rtlCol="0" anchor="ctr">
            <a:noAutofit/>
          </a:bodyPr>
          <a:lstStyle/>
          <a:p>
            <a:pPr algn="ctr">
              <a:spcAft>
                <a:spcPts val="300"/>
              </a:spcAft>
            </a:pPr>
            <a:r>
              <a:rPr lang="en-US" sz="1200" b="1" dirty="0">
                <a:solidFill>
                  <a:schemeClr val="bg1"/>
                </a:solidFill>
              </a:rPr>
              <a:t>THE TOP 10% MOST EFFICIENT PRODUCERS</a:t>
            </a:r>
          </a:p>
        </p:txBody>
      </p:sp>
      <p:cxnSp>
        <p:nvCxnSpPr>
          <p:cNvPr id="131" name="Straight Arrow Connector 130"/>
          <p:cNvCxnSpPr>
            <a:stCxn id="129" idx="0"/>
            <a:endCxn id="128" idx="3"/>
          </p:cNvCxnSpPr>
          <p:nvPr/>
        </p:nvCxnSpPr>
        <p:spPr>
          <a:xfrm flipH="1" flipV="1">
            <a:off x="7428328" y="4305230"/>
            <a:ext cx="6885" cy="322879"/>
          </a:xfrm>
          <a:prstGeom prst="straightConnector1">
            <a:avLst/>
          </a:prstGeom>
          <a:noFill/>
          <a:ln w="22225">
            <a:solidFill>
              <a:srgbClr val="0070C0"/>
            </a:solidFill>
            <a:prstDash val="sysDash"/>
          </a:ln>
        </p:spPr>
        <p:style>
          <a:lnRef idx="1">
            <a:schemeClr val="accent1"/>
          </a:lnRef>
          <a:fillRef idx="3">
            <a:schemeClr val="accent1"/>
          </a:fillRef>
          <a:effectRef idx="2">
            <a:schemeClr val="accent1"/>
          </a:effectRef>
          <a:fontRef idx="minor">
            <a:schemeClr val="lt1"/>
          </a:fontRef>
        </p:style>
      </p:cxnSp>
      <p:sp>
        <p:nvSpPr>
          <p:cNvPr id="102" name="Freeform 101"/>
          <p:cNvSpPr/>
          <p:nvPr/>
        </p:nvSpPr>
        <p:spPr>
          <a:xfrm>
            <a:off x="7174291" y="2674286"/>
            <a:ext cx="2852737" cy="1627204"/>
          </a:xfrm>
          <a:custGeom>
            <a:avLst/>
            <a:gdLst>
              <a:gd name="connsiteX0" fmla="*/ 0 w 2752725"/>
              <a:gd name="connsiteY0" fmla="*/ 1600200 h 1619250"/>
              <a:gd name="connsiteX1" fmla="*/ 247650 w 2752725"/>
              <a:gd name="connsiteY1" fmla="*/ 1524000 h 1619250"/>
              <a:gd name="connsiteX2" fmla="*/ 390525 w 2752725"/>
              <a:gd name="connsiteY2" fmla="*/ 1162050 h 1619250"/>
              <a:gd name="connsiteX3" fmla="*/ 533400 w 2752725"/>
              <a:gd name="connsiteY3" fmla="*/ 542925 h 1619250"/>
              <a:gd name="connsiteX4" fmla="*/ 695325 w 2752725"/>
              <a:gd name="connsiteY4" fmla="*/ 171450 h 1619250"/>
              <a:gd name="connsiteX5" fmla="*/ 800100 w 2752725"/>
              <a:gd name="connsiteY5" fmla="*/ 0 h 1619250"/>
              <a:gd name="connsiteX6" fmla="*/ 923925 w 2752725"/>
              <a:gd name="connsiteY6" fmla="*/ 171450 h 1619250"/>
              <a:gd name="connsiteX7" fmla="*/ 1028700 w 2752725"/>
              <a:gd name="connsiteY7" fmla="*/ 523875 h 1619250"/>
              <a:gd name="connsiteX8" fmla="*/ 1181100 w 2752725"/>
              <a:gd name="connsiteY8" fmla="*/ 1038225 h 1619250"/>
              <a:gd name="connsiteX9" fmla="*/ 1323975 w 2752725"/>
              <a:gd name="connsiteY9" fmla="*/ 1333500 h 1619250"/>
              <a:gd name="connsiteX10" fmla="*/ 1381125 w 2752725"/>
              <a:gd name="connsiteY10" fmla="*/ 1400175 h 1619250"/>
              <a:gd name="connsiteX11" fmla="*/ 1457325 w 2752725"/>
              <a:gd name="connsiteY11" fmla="*/ 1447800 h 1619250"/>
              <a:gd name="connsiteX12" fmla="*/ 1552575 w 2752725"/>
              <a:gd name="connsiteY12" fmla="*/ 1476375 h 1619250"/>
              <a:gd name="connsiteX13" fmla="*/ 1733550 w 2752725"/>
              <a:gd name="connsiteY13" fmla="*/ 1524000 h 1619250"/>
              <a:gd name="connsiteX14" fmla="*/ 1962150 w 2752725"/>
              <a:gd name="connsiteY14" fmla="*/ 1552575 h 1619250"/>
              <a:gd name="connsiteX15" fmla="*/ 2266950 w 2752725"/>
              <a:gd name="connsiteY15" fmla="*/ 1571625 h 1619250"/>
              <a:gd name="connsiteX16" fmla="*/ 2447925 w 2752725"/>
              <a:gd name="connsiteY16" fmla="*/ 1600200 h 1619250"/>
              <a:gd name="connsiteX17" fmla="*/ 2609850 w 2752725"/>
              <a:gd name="connsiteY17" fmla="*/ 1600200 h 1619250"/>
              <a:gd name="connsiteX18" fmla="*/ 2752725 w 2752725"/>
              <a:gd name="connsiteY18" fmla="*/ 1619250 h 1619250"/>
              <a:gd name="connsiteX0" fmla="*/ 0 w 2752725"/>
              <a:gd name="connsiteY0" fmla="*/ 1600200 h 1619250"/>
              <a:gd name="connsiteX1" fmla="*/ 247650 w 2752725"/>
              <a:gd name="connsiteY1" fmla="*/ 1524000 h 1619250"/>
              <a:gd name="connsiteX2" fmla="*/ 390525 w 2752725"/>
              <a:gd name="connsiteY2" fmla="*/ 1162050 h 1619250"/>
              <a:gd name="connsiteX3" fmla="*/ 533400 w 2752725"/>
              <a:gd name="connsiteY3" fmla="*/ 542925 h 1619250"/>
              <a:gd name="connsiteX4" fmla="*/ 733425 w 2752725"/>
              <a:gd name="connsiteY4" fmla="*/ 180975 h 1619250"/>
              <a:gd name="connsiteX5" fmla="*/ 800100 w 2752725"/>
              <a:gd name="connsiteY5" fmla="*/ 0 h 1619250"/>
              <a:gd name="connsiteX6" fmla="*/ 923925 w 2752725"/>
              <a:gd name="connsiteY6" fmla="*/ 171450 h 1619250"/>
              <a:gd name="connsiteX7" fmla="*/ 1028700 w 2752725"/>
              <a:gd name="connsiteY7" fmla="*/ 523875 h 1619250"/>
              <a:gd name="connsiteX8" fmla="*/ 1181100 w 2752725"/>
              <a:gd name="connsiteY8" fmla="*/ 1038225 h 1619250"/>
              <a:gd name="connsiteX9" fmla="*/ 1323975 w 2752725"/>
              <a:gd name="connsiteY9" fmla="*/ 1333500 h 1619250"/>
              <a:gd name="connsiteX10" fmla="*/ 1381125 w 2752725"/>
              <a:gd name="connsiteY10" fmla="*/ 1400175 h 1619250"/>
              <a:gd name="connsiteX11" fmla="*/ 1457325 w 2752725"/>
              <a:gd name="connsiteY11" fmla="*/ 1447800 h 1619250"/>
              <a:gd name="connsiteX12" fmla="*/ 1552575 w 2752725"/>
              <a:gd name="connsiteY12" fmla="*/ 1476375 h 1619250"/>
              <a:gd name="connsiteX13" fmla="*/ 1733550 w 2752725"/>
              <a:gd name="connsiteY13" fmla="*/ 1524000 h 1619250"/>
              <a:gd name="connsiteX14" fmla="*/ 1962150 w 2752725"/>
              <a:gd name="connsiteY14" fmla="*/ 1552575 h 1619250"/>
              <a:gd name="connsiteX15" fmla="*/ 2266950 w 2752725"/>
              <a:gd name="connsiteY15" fmla="*/ 1571625 h 1619250"/>
              <a:gd name="connsiteX16" fmla="*/ 2447925 w 2752725"/>
              <a:gd name="connsiteY16" fmla="*/ 1600200 h 1619250"/>
              <a:gd name="connsiteX17" fmla="*/ 2609850 w 2752725"/>
              <a:gd name="connsiteY17" fmla="*/ 1600200 h 1619250"/>
              <a:gd name="connsiteX18" fmla="*/ 2752725 w 2752725"/>
              <a:gd name="connsiteY18" fmla="*/ 1619250 h 1619250"/>
              <a:gd name="connsiteX0" fmla="*/ 0 w 2752725"/>
              <a:gd name="connsiteY0" fmla="*/ 1600200 h 1619250"/>
              <a:gd name="connsiteX1" fmla="*/ 247650 w 2752725"/>
              <a:gd name="connsiteY1" fmla="*/ 1524000 h 1619250"/>
              <a:gd name="connsiteX2" fmla="*/ 297656 w 2752725"/>
              <a:gd name="connsiteY2" fmla="*/ 1462088 h 1619250"/>
              <a:gd name="connsiteX3" fmla="*/ 390525 w 2752725"/>
              <a:gd name="connsiteY3" fmla="*/ 1162050 h 1619250"/>
              <a:gd name="connsiteX4" fmla="*/ 533400 w 2752725"/>
              <a:gd name="connsiteY4" fmla="*/ 542925 h 1619250"/>
              <a:gd name="connsiteX5" fmla="*/ 733425 w 2752725"/>
              <a:gd name="connsiteY5" fmla="*/ 180975 h 1619250"/>
              <a:gd name="connsiteX6" fmla="*/ 800100 w 2752725"/>
              <a:gd name="connsiteY6" fmla="*/ 0 h 1619250"/>
              <a:gd name="connsiteX7" fmla="*/ 923925 w 2752725"/>
              <a:gd name="connsiteY7" fmla="*/ 171450 h 1619250"/>
              <a:gd name="connsiteX8" fmla="*/ 1028700 w 2752725"/>
              <a:gd name="connsiteY8" fmla="*/ 523875 h 1619250"/>
              <a:gd name="connsiteX9" fmla="*/ 1181100 w 2752725"/>
              <a:gd name="connsiteY9" fmla="*/ 1038225 h 1619250"/>
              <a:gd name="connsiteX10" fmla="*/ 1323975 w 2752725"/>
              <a:gd name="connsiteY10" fmla="*/ 1333500 h 1619250"/>
              <a:gd name="connsiteX11" fmla="*/ 1381125 w 2752725"/>
              <a:gd name="connsiteY11" fmla="*/ 1400175 h 1619250"/>
              <a:gd name="connsiteX12" fmla="*/ 1457325 w 2752725"/>
              <a:gd name="connsiteY12" fmla="*/ 1447800 h 1619250"/>
              <a:gd name="connsiteX13" fmla="*/ 1552575 w 2752725"/>
              <a:gd name="connsiteY13" fmla="*/ 1476375 h 1619250"/>
              <a:gd name="connsiteX14" fmla="*/ 1733550 w 2752725"/>
              <a:gd name="connsiteY14" fmla="*/ 1524000 h 1619250"/>
              <a:gd name="connsiteX15" fmla="*/ 1962150 w 2752725"/>
              <a:gd name="connsiteY15" fmla="*/ 1552575 h 1619250"/>
              <a:gd name="connsiteX16" fmla="*/ 2266950 w 2752725"/>
              <a:gd name="connsiteY16" fmla="*/ 1571625 h 1619250"/>
              <a:gd name="connsiteX17" fmla="*/ 2447925 w 2752725"/>
              <a:gd name="connsiteY17" fmla="*/ 1600200 h 1619250"/>
              <a:gd name="connsiteX18" fmla="*/ 2609850 w 2752725"/>
              <a:gd name="connsiteY18" fmla="*/ 1600200 h 1619250"/>
              <a:gd name="connsiteX19" fmla="*/ 2752725 w 2752725"/>
              <a:gd name="connsiteY19" fmla="*/ 1619250 h 1619250"/>
              <a:gd name="connsiteX0" fmla="*/ 0 w 2752725"/>
              <a:gd name="connsiteY0" fmla="*/ 1600200 h 1619250"/>
              <a:gd name="connsiteX1" fmla="*/ 247650 w 2752725"/>
              <a:gd name="connsiteY1" fmla="*/ 1524000 h 1619250"/>
              <a:gd name="connsiteX2" fmla="*/ 297656 w 2752725"/>
              <a:gd name="connsiteY2" fmla="*/ 1462088 h 1619250"/>
              <a:gd name="connsiteX3" fmla="*/ 390525 w 2752725"/>
              <a:gd name="connsiteY3" fmla="*/ 1162050 h 1619250"/>
              <a:gd name="connsiteX4" fmla="*/ 533400 w 2752725"/>
              <a:gd name="connsiteY4" fmla="*/ 542925 h 1619250"/>
              <a:gd name="connsiteX5" fmla="*/ 733425 w 2752725"/>
              <a:gd name="connsiteY5" fmla="*/ 180975 h 1619250"/>
              <a:gd name="connsiteX6" fmla="*/ 800100 w 2752725"/>
              <a:gd name="connsiteY6" fmla="*/ 0 h 1619250"/>
              <a:gd name="connsiteX7" fmla="*/ 923925 w 2752725"/>
              <a:gd name="connsiteY7" fmla="*/ 171450 h 1619250"/>
              <a:gd name="connsiteX8" fmla="*/ 1028700 w 2752725"/>
              <a:gd name="connsiteY8" fmla="*/ 523875 h 1619250"/>
              <a:gd name="connsiteX9" fmla="*/ 1181100 w 2752725"/>
              <a:gd name="connsiteY9" fmla="*/ 1038225 h 1619250"/>
              <a:gd name="connsiteX10" fmla="*/ 1323975 w 2752725"/>
              <a:gd name="connsiteY10" fmla="*/ 1333500 h 1619250"/>
              <a:gd name="connsiteX11" fmla="*/ 1381125 w 2752725"/>
              <a:gd name="connsiteY11" fmla="*/ 1400175 h 1619250"/>
              <a:gd name="connsiteX12" fmla="*/ 1457325 w 2752725"/>
              <a:gd name="connsiteY12" fmla="*/ 1447800 h 1619250"/>
              <a:gd name="connsiteX13" fmla="*/ 1552575 w 2752725"/>
              <a:gd name="connsiteY13" fmla="*/ 1476375 h 1619250"/>
              <a:gd name="connsiteX14" fmla="*/ 1733550 w 2752725"/>
              <a:gd name="connsiteY14" fmla="*/ 1524000 h 1619250"/>
              <a:gd name="connsiteX15" fmla="*/ 1962150 w 2752725"/>
              <a:gd name="connsiteY15" fmla="*/ 1552575 h 1619250"/>
              <a:gd name="connsiteX16" fmla="*/ 2266950 w 2752725"/>
              <a:gd name="connsiteY16" fmla="*/ 1571625 h 1619250"/>
              <a:gd name="connsiteX17" fmla="*/ 2447925 w 2752725"/>
              <a:gd name="connsiteY17" fmla="*/ 1600200 h 1619250"/>
              <a:gd name="connsiteX18" fmla="*/ 2609850 w 2752725"/>
              <a:gd name="connsiteY18" fmla="*/ 1600200 h 1619250"/>
              <a:gd name="connsiteX19" fmla="*/ 2752725 w 2752725"/>
              <a:gd name="connsiteY19" fmla="*/ 1619250 h 1619250"/>
              <a:gd name="connsiteX0" fmla="*/ 0 w 2752725"/>
              <a:gd name="connsiteY0" fmla="*/ 1600200 h 1619250"/>
              <a:gd name="connsiteX1" fmla="*/ 238125 w 2752725"/>
              <a:gd name="connsiteY1" fmla="*/ 1521619 h 1619250"/>
              <a:gd name="connsiteX2" fmla="*/ 297656 w 2752725"/>
              <a:gd name="connsiteY2" fmla="*/ 1462088 h 1619250"/>
              <a:gd name="connsiteX3" fmla="*/ 390525 w 2752725"/>
              <a:gd name="connsiteY3" fmla="*/ 1162050 h 1619250"/>
              <a:gd name="connsiteX4" fmla="*/ 533400 w 2752725"/>
              <a:gd name="connsiteY4" fmla="*/ 542925 h 1619250"/>
              <a:gd name="connsiteX5" fmla="*/ 733425 w 2752725"/>
              <a:gd name="connsiteY5" fmla="*/ 180975 h 1619250"/>
              <a:gd name="connsiteX6" fmla="*/ 800100 w 2752725"/>
              <a:gd name="connsiteY6" fmla="*/ 0 h 1619250"/>
              <a:gd name="connsiteX7" fmla="*/ 923925 w 2752725"/>
              <a:gd name="connsiteY7" fmla="*/ 171450 h 1619250"/>
              <a:gd name="connsiteX8" fmla="*/ 1028700 w 2752725"/>
              <a:gd name="connsiteY8" fmla="*/ 523875 h 1619250"/>
              <a:gd name="connsiteX9" fmla="*/ 1181100 w 2752725"/>
              <a:gd name="connsiteY9" fmla="*/ 1038225 h 1619250"/>
              <a:gd name="connsiteX10" fmla="*/ 1323975 w 2752725"/>
              <a:gd name="connsiteY10" fmla="*/ 1333500 h 1619250"/>
              <a:gd name="connsiteX11" fmla="*/ 1381125 w 2752725"/>
              <a:gd name="connsiteY11" fmla="*/ 1400175 h 1619250"/>
              <a:gd name="connsiteX12" fmla="*/ 1457325 w 2752725"/>
              <a:gd name="connsiteY12" fmla="*/ 1447800 h 1619250"/>
              <a:gd name="connsiteX13" fmla="*/ 1552575 w 2752725"/>
              <a:gd name="connsiteY13" fmla="*/ 1476375 h 1619250"/>
              <a:gd name="connsiteX14" fmla="*/ 1733550 w 2752725"/>
              <a:gd name="connsiteY14" fmla="*/ 1524000 h 1619250"/>
              <a:gd name="connsiteX15" fmla="*/ 1962150 w 2752725"/>
              <a:gd name="connsiteY15" fmla="*/ 1552575 h 1619250"/>
              <a:gd name="connsiteX16" fmla="*/ 2266950 w 2752725"/>
              <a:gd name="connsiteY16" fmla="*/ 1571625 h 1619250"/>
              <a:gd name="connsiteX17" fmla="*/ 2447925 w 2752725"/>
              <a:gd name="connsiteY17" fmla="*/ 1600200 h 1619250"/>
              <a:gd name="connsiteX18" fmla="*/ 2609850 w 2752725"/>
              <a:gd name="connsiteY18" fmla="*/ 1600200 h 1619250"/>
              <a:gd name="connsiteX19" fmla="*/ 2752725 w 2752725"/>
              <a:gd name="connsiteY19" fmla="*/ 1619250 h 1619250"/>
              <a:gd name="connsiteX0" fmla="*/ 0 w 2752725"/>
              <a:gd name="connsiteY0" fmla="*/ 1600200 h 1619250"/>
              <a:gd name="connsiteX1" fmla="*/ 238125 w 2752725"/>
              <a:gd name="connsiteY1" fmla="*/ 1521619 h 1619250"/>
              <a:gd name="connsiteX2" fmla="*/ 297656 w 2752725"/>
              <a:gd name="connsiteY2" fmla="*/ 1462088 h 1619250"/>
              <a:gd name="connsiteX3" fmla="*/ 390525 w 2752725"/>
              <a:gd name="connsiteY3" fmla="*/ 1162050 h 1619250"/>
              <a:gd name="connsiteX4" fmla="*/ 533400 w 2752725"/>
              <a:gd name="connsiteY4" fmla="*/ 542925 h 1619250"/>
              <a:gd name="connsiteX5" fmla="*/ 733425 w 2752725"/>
              <a:gd name="connsiteY5" fmla="*/ 180975 h 1619250"/>
              <a:gd name="connsiteX6" fmla="*/ 800100 w 2752725"/>
              <a:gd name="connsiteY6" fmla="*/ 0 h 1619250"/>
              <a:gd name="connsiteX7" fmla="*/ 923925 w 2752725"/>
              <a:gd name="connsiteY7" fmla="*/ 171450 h 1619250"/>
              <a:gd name="connsiteX8" fmla="*/ 1028700 w 2752725"/>
              <a:gd name="connsiteY8" fmla="*/ 523875 h 1619250"/>
              <a:gd name="connsiteX9" fmla="*/ 1181100 w 2752725"/>
              <a:gd name="connsiteY9" fmla="*/ 1038225 h 1619250"/>
              <a:gd name="connsiteX10" fmla="*/ 1323975 w 2752725"/>
              <a:gd name="connsiteY10" fmla="*/ 1333500 h 1619250"/>
              <a:gd name="connsiteX11" fmla="*/ 1381125 w 2752725"/>
              <a:gd name="connsiteY11" fmla="*/ 1400175 h 1619250"/>
              <a:gd name="connsiteX12" fmla="*/ 1457325 w 2752725"/>
              <a:gd name="connsiteY12" fmla="*/ 1447800 h 1619250"/>
              <a:gd name="connsiteX13" fmla="*/ 1552575 w 2752725"/>
              <a:gd name="connsiteY13" fmla="*/ 1476375 h 1619250"/>
              <a:gd name="connsiteX14" fmla="*/ 1733550 w 2752725"/>
              <a:gd name="connsiteY14" fmla="*/ 1524000 h 1619250"/>
              <a:gd name="connsiteX15" fmla="*/ 1962150 w 2752725"/>
              <a:gd name="connsiteY15" fmla="*/ 1552575 h 1619250"/>
              <a:gd name="connsiteX16" fmla="*/ 2266950 w 2752725"/>
              <a:gd name="connsiteY16" fmla="*/ 1571625 h 1619250"/>
              <a:gd name="connsiteX17" fmla="*/ 2447925 w 2752725"/>
              <a:gd name="connsiteY17" fmla="*/ 1600200 h 1619250"/>
              <a:gd name="connsiteX18" fmla="*/ 2609850 w 2752725"/>
              <a:gd name="connsiteY18" fmla="*/ 1600200 h 1619250"/>
              <a:gd name="connsiteX19" fmla="*/ 2752725 w 2752725"/>
              <a:gd name="connsiteY19" fmla="*/ 1619250 h 1619250"/>
              <a:gd name="connsiteX0" fmla="*/ 0 w 2752725"/>
              <a:gd name="connsiteY0" fmla="*/ 1600200 h 1619250"/>
              <a:gd name="connsiteX1" fmla="*/ 238125 w 2752725"/>
              <a:gd name="connsiteY1" fmla="*/ 1521619 h 1619250"/>
              <a:gd name="connsiteX2" fmla="*/ 297656 w 2752725"/>
              <a:gd name="connsiteY2" fmla="*/ 1462088 h 1619250"/>
              <a:gd name="connsiteX3" fmla="*/ 390525 w 2752725"/>
              <a:gd name="connsiteY3" fmla="*/ 1162050 h 1619250"/>
              <a:gd name="connsiteX4" fmla="*/ 533400 w 2752725"/>
              <a:gd name="connsiteY4" fmla="*/ 542925 h 1619250"/>
              <a:gd name="connsiteX5" fmla="*/ 714375 w 2752725"/>
              <a:gd name="connsiteY5" fmla="*/ 164306 h 1619250"/>
              <a:gd name="connsiteX6" fmla="*/ 800100 w 2752725"/>
              <a:gd name="connsiteY6" fmla="*/ 0 h 1619250"/>
              <a:gd name="connsiteX7" fmla="*/ 923925 w 2752725"/>
              <a:gd name="connsiteY7" fmla="*/ 171450 h 1619250"/>
              <a:gd name="connsiteX8" fmla="*/ 1028700 w 2752725"/>
              <a:gd name="connsiteY8" fmla="*/ 523875 h 1619250"/>
              <a:gd name="connsiteX9" fmla="*/ 1181100 w 2752725"/>
              <a:gd name="connsiteY9" fmla="*/ 1038225 h 1619250"/>
              <a:gd name="connsiteX10" fmla="*/ 1323975 w 2752725"/>
              <a:gd name="connsiteY10" fmla="*/ 1333500 h 1619250"/>
              <a:gd name="connsiteX11" fmla="*/ 1381125 w 2752725"/>
              <a:gd name="connsiteY11" fmla="*/ 1400175 h 1619250"/>
              <a:gd name="connsiteX12" fmla="*/ 1457325 w 2752725"/>
              <a:gd name="connsiteY12" fmla="*/ 1447800 h 1619250"/>
              <a:gd name="connsiteX13" fmla="*/ 1552575 w 2752725"/>
              <a:gd name="connsiteY13" fmla="*/ 1476375 h 1619250"/>
              <a:gd name="connsiteX14" fmla="*/ 1733550 w 2752725"/>
              <a:gd name="connsiteY14" fmla="*/ 1524000 h 1619250"/>
              <a:gd name="connsiteX15" fmla="*/ 1962150 w 2752725"/>
              <a:gd name="connsiteY15" fmla="*/ 1552575 h 1619250"/>
              <a:gd name="connsiteX16" fmla="*/ 2266950 w 2752725"/>
              <a:gd name="connsiteY16" fmla="*/ 1571625 h 1619250"/>
              <a:gd name="connsiteX17" fmla="*/ 2447925 w 2752725"/>
              <a:gd name="connsiteY17" fmla="*/ 1600200 h 1619250"/>
              <a:gd name="connsiteX18" fmla="*/ 2609850 w 2752725"/>
              <a:gd name="connsiteY18" fmla="*/ 1600200 h 1619250"/>
              <a:gd name="connsiteX19" fmla="*/ 2752725 w 2752725"/>
              <a:gd name="connsiteY19" fmla="*/ 1619250 h 1619250"/>
              <a:gd name="connsiteX0" fmla="*/ 0 w 2752725"/>
              <a:gd name="connsiteY0" fmla="*/ 1600200 h 1619250"/>
              <a:gd name="connsiteX1" fmla="*/ 238125 w 2752725"/>
              <a:gd name="connsiteY1" fmla="*/ 1521619 h 1619250"/>
              <a:gd name="connsiteX2" fmla="*/ 297656 w 2752725"/>
              <a:gd name="connsiteY2" fmla="*/ 1462088 h 1619250"/>
              <a:gd name="connsiteX3" fmla="*/ 390525 w 2752725"/>
              <a:gd name="connsiteY3" fmla="*/ 1162050 h 1619250"/>
              <a:gd name="connsiteX4" fmla="*/ 533400 w 2752725"/>
              <a:gd name="connsiteY4" fmla="*/ 542925 h 1619250"/>
              <a:gd name="connsiteX5" fmla="*/ 714375 w 2752725"/>
              <a:gd name="connsiteY5" fmla="*/ 164306 h 1619250"/>
              <a:gd name="connsiteX6" fmla="*/ 800100 w 2752725"/>
              <a:gd name="connsiteY6" fmla="*/ 0 h 1619250"/>
              <a:gd name="connsiteX7" fmla="*/ 819150 w 2752725"/>
              <a:gd name="connsiteY7" fmla="*/ 11906 h 1619250"/>
              <a:gd name="connsiteX8" fmla="*/ 923925 w 2752725"/>
              <a:gd name="connsiteY8" fmla="*/ 171450 h 1619250"/>
              <a:gd name="connsiteX9" fmla="*/ 1028700 w 2752725"/>
              <a:gd name="connsiteY9" fmla="*/ 523875 h 1619250"/>
              <a:gd name="connsiteX10" fmla="*/ 1181100 w 2752725"/>
              <a:gd name="connsiteY10" fmla="*/ 1038225 h 1619250"/>
              <a:gd name="connsiteX11" fmla="*/ 1323975 w 2752725"/>
              <a:gd name="connsiteY11" fmla="*/ 1333500 h 1619250"/>
              <a:gd name="connsiteX12" fmla="*/ 1381125 w 2752725"/>
              <a:gd name="connsiteY12" fmla="*/ 1400175 h 1619250"/>
              <a:gd name="connsiteX13" fmla="*/ 1457325 w 2752725"/>
              <a:gd name="connsiteY13" fmla="*/ 1447800 h 1619250"/>
              <a:gd name="connsiteX14" fmla="*/ 1552575 w 2752725"/>
              <a:gd name="connsiteY14" fmla="*/ 1476375 h 1619250"/>
              <a:gd name="connsiteX15" fmla="*/ 1733550 w 2752725"/>
              <a:gd name="connsiteY15" fmla="*/ 1524000 h 1619250"/>
              <a:gd name="connsiteX16" fmla="*/ 1962150 w 2752725"/>
              <a:gd name="connsiteY16" fmla="*/ 1552575 h 1619250"/>
              <a:gd name="connsiteX17" fmla="*/ 2266950 w 2752725"/>
              <a:gd name="connsiteY17" fmla="*/ 1571625 h 1619250"/>
              <a:gd name="connsiteX18" fmla="*/ 2447925 w 2752725"/>
              <a:gd name="connsiteY18" fmla="*/ 1600200 h 1619250"/>
              <a:gd name="connsiteX19" fmla="*/ 2609850 w 2752725"/>
              <a:gd name="connsiteY19" fmla="*/ 1600200 h 1619250"/>
              <a:gd name="connsiteX20" fmla="*/ 2752725 w 2752725"/>
              <a:gd name="connsiteY20" fmla="*/ 1619250 h 1619250"/>
              <a:gd name="connsiteX0" fmla="*/ 0 w 2752725"/>
              <a:gd name="connsiteY0" fmla="*/ 1600200 h 1619250"/>
              <a:gd name="connsiteX1" fmla="*/ 238125 w 2752725"/>
              <a:gd name="connsiteY1" fmla="*/ 1521619 h 1619250"/>
              <a:gd name="connsiteX2" fmla="*/ 297656 w 2752725"/>
              <a:gd name="connsiteY2" fmla="*/ 1462088 h 1619250"/>
              <a:gd name="connsiteX3" fmla="*/ 390525 w 2752725"/>
              <a:gd name="connsiteY3" fmla="*/ 1162050 h 1619250"/>
              <a:gd name="connsiteX4" fmla="*/ 533400 w 2752725"/>
              <a:gd name="connsiteY4" fmla="*/ 542925 h 1619250"/>
              <a:gd name="connsiteX5" fmla="*/ 714375 w 2752725"/>
              <a:gd name="connsiteY5" fmla="*/ 164306 h 1619250"/>
              <a:gd name="connsiteX6" fmla="*/ 800100 w 2752725"/>
              <a:gd name="connsiteY6" fmla="*/ 0 h 1619250"/>
              <a:gd name="connsiteX7" fmla="*/ 816769 w 2752725"/>
              <a:gd name="connsiteY7" fmla="*/ 9525 h 1619250"/>
              <a:gd name="connsiteX8" fmla="*/ 923925 w 2752725"/>
              <a:gd name="connsiteY8" fmla="*/ 171450 h 1619250"/>
              <a:gd name="connsiteX9" fmla="*/ 1028700 w 2752725"/>
              <a:gd name="connsiteY9" fmla="*/ 523875 h 1619250"/>
              <a:gd name="connsiteX10" fmla="*/ 1181100 w 2752725"/>
              <a:gd name="connsiteY10" fmla="*/ 1038225 h 1619250"/>
              <a:gd name="connsiteX11" fmla="*/ 1323975 w 2752725"/>
              <a:gd name="connsiteY11" fmla="*/ 1333500 h 1619250"/>
              <a:gd name="connsiteX12" fmla="*/ 1381125 w 2752725"/>
              <a:gd name="connsiteY12" fmla="*/ 1400175 h 1619250"/>
              <a:gd name="connsiteX13" fmla="*/ 1457325 w 2752725"/>
              <a:gd name="connsiteY13" fmla="*/ 1447800 h 1619250"/>
              <a:gd name="connsiteX14" fmla="*/ 1552575 w 2752725"/>
              <a:gd name="connsiteY14" fmla="*/ 1476375 h 1619250"/>
              <a:gd name="connsiteX15" fmla="*/ 1733550 w 2752725"/>
              <a:gd name="connsiteY15" fmla="*/ 1524000 h 1619250"/>
              <a:gd name="connsiteX16" fmla="*/ 1962150 w 2752725"/>
              <a:gd name="connsiteY16" fmla="*/ 1552575 h 1619250"/>
              <a:gd name="connsiteX17" fmla="*/ 2266950 w 2752725"/>
              <a:gd name="connsiteY17" fmla="*/ 1571625 h 1619250"/>
              <a:gd name="connsiteX18" fmla="*/ 2447925 w 2752725"/>
              <a:gd name="connsiteY18" fmla="*/ 1600200 h 1619250"/>
              <a:gd name="connsiteX19" fmla="*/ 2609850 w 2752725"/>
              <a:gd name="connsiteY19" fmla="*/ 1600200 h 1619250"/>
              <a:gd name="connsiteX20" fmla="*/ 2752725 w 2752725"/>
              <a:gd name="connsiteY20" fmla="*/ 1619250 h 1619250"/>
              <a:gd name="connsiteX0" fmla="*/ 0 w 2752725"/>
              <a:gd name="connsiteY0" fmla="*/ 1600200 h 1619250"/>
              <a:gd name="connsiteX1" fmla="*/ 238125 w 2752725"/>
              <a:gd name="connsiteY1" fmla="*/ 1521619 h 1619250"/>
              <a:gd name="connsiteX2" fmla="*/ 297656 w 2752725"/>
              <a:gd name="connsiteY2" fmla="*/ 1462088 h 1619250"/>
              <a:gd name="connsiteX3" fmla="*/ 390525 w 2752725"/>
              <a:gd name="connsiteY3" fmla="*/ 1162050 h 1619250"/>
              <a:gd name="connsiteX4" fmla="*/ 533400 w 2752725"/>
              <a:gd name="connsiteY4" fmla="*/ 542925 h 1619250"/>
              <a:gd name="connsiteX5" fmla="*/ 714375 w 2752725"/>
              <a:gd name="connsiteY5" fmla="*/ 164306 h 1619250"/>
              <a:gd name="connsiteX6" fmla="*/ 800100 w 2752725"/>
              <a:gd name="connsiteY6" fmla="*/ 0 h 1619250"/>
              <a:gd name="connsiteX7" fmla="*/ 816769 w 2752725"/>
              <a:gd name="connsiteY7" fmla="*/ 9525 h 1619250"/>
              <a:gd name="connsiteX8" fmla="*/ 900113 w 2752725"/>
              <a:gd name="connsiteY8" fmla="*/ 176213 h 1619250"/>
              <a:gd name="connsiteX9" fmla="*/ 1028700 w 2752725"/>
              <a:gd name="connsiteY9" fmla="*/ 523875 h 1619250"/>
              <a:gd name="connsiteX10" fmla="*/ 1181100 w 2752725"/>
              <a:gd name="connsiteY10" fmla="*/ 1038225 h 1619250"/>
              <a:gd name="connsiteX11" fmla="*/ 1323975 w 2752725"/>
              <a:gd name="connsiteY11" fmla="*/ 1333500 h 1619250"/>
              <a:gd name="connsiteX12" fmla="*/ 1381125 w 2752725"/>
              <a:gd name="connsiteY12" fmla="*/ 1400175 h 1619250"/>
              <a:gd name="connsiteX13" fmla="*/ 1457325 w 2752725"/>
              <a:gd name="connsiteY13" fmla="*/ 1447800 h 1619250"/>
              <a:gd name="connsiteX14" fmla="*/ 1552575 w 2752725"/>
              <a:gd name="connsiteY14" fmla="*/ 1476375 h 1619250"/>
              <a:gd name="connsiteX15" fmla="*/ 1733550 w 2752725"/>
              <a:gd name="connsiteY15" fmla="*/ 1524000 h 1619250"/>
              <a:gd name="connsiteX16" fmla="*/ 1962150 w 2752725"/>
              <a:gd name="connsiteY16" fmla="*/ 1552575 h 1619250"/>
              <a:gd name="connsiteX17" fmla="*/ 2266950 w 2752725"/>
              <a:gd name="connsiteY17" fmla="*/ 1571625 h 1619250"/>
              <a:gd name="connsiteX18" fmla="*/ 2447925 w 2752725"/>
              <a:gd name="connsiteY18" fmla="*/ 1600200 h 1619250"/>
              <a:gd name="connsiteX19" fmla="*/ 2609850 w 2752725"/>
              <a:gd name="connsiteY19" fmla="*/ 1600200 h 1619250"/>
              <a:gd name="connsiteX20" fmla="*/ 2752725 w 2752725"/>
              <a:gd name="connsiteY20" fmla="*/ 1619250 h 1619250"/>
              <a:gd name="connsiteX0" fmla="*/ 0 w 2752725"/>
              <a:gd name="connsiteY0" fmla="*/ 1600200 h 1619250"/>
              <a:gd name="connsiteX1" fmla="*/ 238125 w 2752725"/>
              <a:gd name="connsiteY1" fmla="*/ 1521619 h 1619250"/>
              <a:gd name="connsiteX2" fmla="*/ 297656 w 2752725"/>
              <a:gd name="connsiteY2" fmla="*/ 1462088 h 1619250"/>
              <a:gd name="connsiteX3" fmla="*/ 390525 w 2752725"/>
              <a:gd name="connsiteY3" fmla="*/ 1162050 h 1619250"/>
              <a:gd name="connsiteX4" fmla="*/ 552450 w 2752725"/>
              <a:gd name="connsiteY4" fmla="*/ 552450 h 1619250"/>
              <a:gd name="connsiteX5" fmla="*/ 714375 w 2752725"/>
              <a:gd name="connsiteY5" fmla="*/ 164306 h 1619250"/>
              <a:gd name="connsiteX6" fmla="*/ 800100 w 2752725"/>
              <a:gd name="connsiteY6" fmla="*/ 0 h 1619250"/>
              <a:gd name="connsiteX7" fmla="*/ 816769 w 2752725"/>
              <a:gd name="connsiteY7" fmla="*/ 9525 h 1619250"/>
              <a:gd name="connsiteX8" fmla="*/ 900113 w 2752725"/>
              <a:gd name="connsiteY8" fmla="*/ 176213 h 1619250"/>
              <a:gd name="connsiteX9" fmla="*/ 1028700 w 2752725"/>
              <a:gd name="connsiteY9" fmla="*/ 523875 h 1619250"/>
              <a:gd name="connsiteX10" fmla="*/ 1181100 w 2752725"/>
              <a:gd name="connsiteY10" fmla="*/ 1038225 h 1619250"/>
              <a:gd name="connsiteX11" fmla="*/ 1323975 w 2752725"/>
              <a:gd name="connsiteY11" fmla="*/ 1333500 h 1619250"/>
              <a:gd name="connsiteX12" fmla="*/ 1381125 w 2752725"/>
              <a:gd name="connsiteY12" fmla="*/ 1400175 h 1619250"/>
              <a:gd name="connsiteX13" fmla="*/ 1457325 w 2752725"/>
              <a:gd name="connsiteY13" fmla="*/ 1447800 h 1619250"/>
              <a:gd name="connsiteX14" fmla="*/ 1552575 w 2752725"/>
              <a:gd name="connsiteY14" fmla="*/ 1476375 h 1619250"/>
              <a:gd name="connsiteX15" fmla="*/ 1733550 w 2752725"/>
              <a:gd name="connsiteY15" fmla="*/ 1524000 h 1619250"/>
              <a:gd name="connsiteX16" fmla="*/ 1962150 w 2752725"/>
              <a:gd name="connsiteY16" fmla="*/ 1552575 h 1619250"/>
              <a:gd name="connsiteX17" fmla="*/ 2266950 w 2752725"/>
              <a:gd name="connsiteY17" fmla="*/ 1571625 h 1619250"/>
              <a:gd name="connsiteX18" fmla="*/ 2447925 w 2752725"/>
              <a:gd name="connsiteY18" fmla="*/ 1600200 h 1619250"/>
              <a:gd name="connsiteX19" fmla="*/ 2609850 w 2752725"/>
              <a:gd name="connsiteY19" fmla="*/ 1600200 h 1619250"/>
              <a:gd name="connsiteX20" fmla="*/ 2752725 w 2752725"/>
              <a:gd name="connsiteY20" fmla="*/ 1619250 h 1619250"/>
              <a:gd name="connsiteX0" fmla="*/ 0 w 2752725"/>
              <a:gd name="connsiteY0" fmla="*/ 1600200 h 1619250"/>
              <a:gd name="connsiteX1" fmla="*/ 238125 w 2752725"/>
              <a:gd name="connsiteY1" fmla="*/ 1521619 h 1619250"/>
              <a:gd name="connsiteX2" fmla="*/ 297656 w 2752725"/>
              <a:gd name="connsiteY2" fmla="*/ 1462088 h 1619250"/>
              <a:gd name="connsiteX3" fmla="*/ 390525 w 2752725"/>
              <a:gd name="connsiteY3" fmla="*/ 1162050 h 1619250"/>
              <a:gd name="connsiteX4" fmla="*/ 571500 w 2752725"/>
              <a:gd name="connsiteY4" fmla="*/ 564356 h 1619250"/>
              <a:gd name="connsiteX5" fmla="*/ 714375 w 2752725"/>
              <a:gd name="connsiteY5" fmla="*/ 164306 h 1619250"/>
              <a:gd name="connsiteX6" fmla="*/ 800100 w 2752725"/>
              <a:gd name="connsiteY6" fmla="*/ 0 h 1619250"/>
              <a:gd name="connsiteX7" fmla="*/ 816769 w 2752725"/>
              <a:gd name="connsiteY7" fmla="*/ 9525 h 1619250"/>
              <a:gd name="connsiteX8" fmla="*/ 900113 w 2752725"/>
              <a:gd name="connsiteY8" fmla="*/ 176213 h 1619250"/>
              <a:gd name="connsiteX9" fmla="*/ 1028700 w 2752725"/>
              <a:gd name="connsiteY9" fmla="*/ 523875 h 1619250"/>
              <a:gd name="connsiteX10" fmla="*/ 1181100 w 2752725"/>
              <a:gd name="connsiteY10" fmla="*/ 1038225 h 1619250"/>
              <a:gd name="connsiteX11" fmla="*/ 1323975 w 2752725"/>
              <a:gd name="connsiteY11" fmla="*/ 1333500 h 1619250"/>
              <a:gd name="connsiteX12" fmla="*/ 1381125 w 2752725"/>
              <a:gd name="connsiteY12" fmla="*/ 1400175 h 1619250"/>
              <a:gd name="connsiteX13" fmla="*/ 1457325 w 2752725"/>
              <a:gd name="connsiteY13" fmla="*/ 1447800 h 1619250"/>
              <a:gd name="connsiteX14" fmla="*/ 1552575 w 2752725"/>
              <a:gd name="connsiteY14" fmla="*/ 1476375 h 1619250"/>
              <a:gd name="connsiteX15" fmla="*/ 1733550 w 2752725"/>
              <a:gd name="connsiteY15" fmla="*/ 1524000 h 1619250"/>
              <a:gd name="connsiteX16" fmla="*/ 1962150 w 2752725"/>
              <a:gd name="connsiteY16" fmla="*/ 1552575 h 1619250"/>
              <a:gd name="connsiteX17" fmla="*/ 2266950 w 2752725"/>
              <a:gd name="connsiteY17" fmla="*/ 1571625 h 1619250"/>
              <a:gd name="connsiteX18" fmla="*/ 2447925 w 2752725"/>
              <a:gd name="connsiteY18" fmla="*/ 1600200 h 1619250"/>
              <a:gd name="connsiteX19" fmla="*/ 2609850 w 2752725"/>
              <a:gd name="connsiteY19" fmla="*/ 1600200 h 1619250"/>
              <a:gd name="connsiteX20" fmla="*/ 2752725 w 2752725"/>
              <a:gd name="connsiteY20" fmla="*/ 1619250 h 1619250"/>
              <a:gd name="connsiteX0" fmla="*/ 0 w 2752725"/>
              <a:gd name="connsiteY0" fmla="*/ 1600200 h 1619250"/>
              <a:gd name="connsiteX1" fmla="*/ 238125 w 2752725"/>
              <a:gd name="connsiteY1" fmla="*/ 1521619 h 1619250"/>
              <a:gd name="connsiteX2" fmla="*/ 297656 w 2752725"/>
              <a:gd name="connsiteY2" fmla="*/ 1462088 h 1619250"/>
              <a:gd name="connsiteX3" fmla="*/ 390525 w 2752725"/>
              <a:gd name="connsiteY3" fmla="*/ 1162050 h 1619250"/>
              <a:gd name="connsiteX4" fmla="*/ 571500 w 2752725"/>
              <a:gd name="connsiteY4" fmla="*/ 564356 h 1619250"/>
              <a:gd name="connsiteX5" fmla="*/ 714375 w 2752725"/>
              <a:gd name="connsiteY5" fmla="*/ 164306 h 1619250"/>
              <a:gd name="connsiteX6" fmla="*/ 800100 w 2752725"/>
              <a:gd name="connsiteY6" fmla="*/ 0 h 1619250"/>
              <a:gd name="connsiteX7" fmla="*/ 816769 w 2752725"/>
              <a:gd name="connsiteY7" fmla="*/ 9525 h 1619250"/>
              <a:gd name="connsiteX8" fmla="*/ 900113 w 2752725"/>
              <a:gd name="connsiteY8" fmla="*/ 176213 h 1619250"/>
              <a:gd name="connsiteX9" fmla="*/ 1028700 w 2752725"/>
              <a:gd name="connsiteY9" fmla="*/ 523875 h 1619250"/>
              <a:gd name="connsiteX10" fmla="*/ 1181100 w 2752725"/>
              <a:gd name="connsiteY10" fmla="*/ 1038225 h 1619250"/>
              <a:gd name="connsiteX11" fmla="*/ 1323975 w 2752725"/>
              <a:gd name="connsiteY11" fmla="*/ 1333500 h 1619250"/>
              <a:gd name="connsiteX12" fmla="*/ 1381125 w 2752725"/>
              <a:gd name="connsiteY12" fmla="*/ 1400175 h 1619250"/>
              <a:gd name="connsiteX13" fmla="*/ 1457325 w 2752725"/>
              <a:gd name="connsiteY13" fmla="*/ 1447800 h 1619250"/>
              <a:gd name="connsiteX14" fmla="*/ 1552575 w 2752725"/>
              <a:gd name="connsiteY14" fmla="*/ 1476375 h 1619250"/>
              <a:gd name="connsiteX15" fmla="*/ 1733550 w 2752725"/>
              <a:gd name="connsiteY15" fmla="*/ 1524000 h 1619250"/>
              <a:gd name="connsiteX16" fmla="*/ 1962150 w 2752725"/>
              <a:gd name="connsiteY16" fmla="*/ 1552575 h 1619250"/>
              <a:gd name="connsiteX17" fmla="*/ 2266950 w 2752725"/>
              <a:gd name="connsiteY17" fmla="*/ 1571625 h 1619250"/>
              <a:gd name="connsiteX18" fmla="*/ 2447925 w 2752725"/>
              <a:gd name="connsiteY18" fmla="*/ 1585912 h 1619250"/>
              <a:gd name="connsiteX19" fmla="*/ 2609850 w 2752725"/>
              <a:gd name="connsiteY19" fmla="*/ 1600200 h 1619250"/>
              <a:gd name="connsiteX20" fmla="*/ 2752725 w 2752725"/>
              <a:gd name="connsiteY20" fmla="*/ 1619250 h 1619250"/>
              <a:gd name="connsiteX0" fmla="*/ 0 w 2862262"/>
              <a:gd name="connsiteY0" fmla="*/ 1600200 h 1626394"/>
              <a:gd name="connsiteX1" fmla="*/ 238125 w 2862262"/>
              <a:gd name="connsiteY1" fmla="*/ 1521619 h 1626394"/>
              <a:gd name="connsiteX2" fmla="*/ 297656 w 2862262"/>
              <a:gd name="connsiteY2" fmla="*/ 1462088 h 1626394"/>
              <a:gd name="connsiteX3" fmla="*/ 390525 w 2862262"/>
              <a:gd name="connsiteY3" fmla="*/ 1162050 h 1626394"/>
              <a:gd name="connsiteX4" fmla="*/ 571500 w 2862262"/>
              <a:gd name="connsiteY4" fmla="*/ 564356 h 1626394"/>
              <a:gd name="connsiteX5" fmla="*/ 714375 w 2862262"/>
              <a:gd name="connsiteY5" fmla="*/ 164306 h 1626394"/>
              <a:gd name="connsiteX6" fmla="*/ 800100 w 2862262"/>
              <a:gd name="connsiteY6" fmla="*/ 0 h 1626394"/>
              <a:gd name="connsiteX7" fmla="*/ 816769 w 2862262"/>
              <a:gd name="connsiteY7" fmla="*/ 9525 h 1626394"/>
              <a:gd name="connsiteX8" fmla="*/ 900113 w 2862262"/>
              <a:gd name="connsiteY8" fmla="*/ 176213 h 1626394"/>
              <a:gd name="connsiteX9" fmla="*/ 1028700 w 2862262"/>
              <a:gd name="connsiteY9" fmla="*/ 523875 h 1626394"/>
              <a:gd name="connsiteX10" fmla="*/ 1181100 w 2862262"/>
              <a:gd name="connsiteY10" fmla="*/ 1038225 h 1626394"/>
              <a:gd name="connsiteX11" fmla="*/ 1323975 w 2862262"/>
              <a:gd name="connsiteY11" fmla="*/ 1333500 h 1626394"/>
              <a:gd name="connsiteX12" fmla="*/ 1381125 w 2862262"/>
              <a:gd name="connsiteY12" fmla="*/ 1400175 h 1626394"/>
              <a:gd name="connsiteX13" fmla="*/ 1457325 w 2862262"/>
              <a:gd name="connsiteY13" fmla="*/ 1447800 h 1626394"/>
              <a:gd name="connsiteX14" fmla="*/ 1552575 w 2862262"/>
              <a:gd name="connsiteY14" fmla="*/ 1476375 h 1626394"/>
              <a:gd name="connsiteX15" fmla="*/ 1733550 w 2862262"/>
              <a:gd name="connsiteY15" fmla="*/ 1524000 h 1626394"/>
              <a:gd name="connsiteX16" fmla="*/ 1962150 w 2862262"/>
              <a:gd name="connsiteY16" fmla="*/ 1552575 h 1626394"/>
              <a:gd name="connsiteX17" fmla="*/ 2266950 w 2862262"/>
              <a:gd name="connsiteY17" fmla="*/ 1571625 h 1626394"/>
              <a:gd name="connsiteX18" fmla="*/ 2447925 w 2862262"/>
              <a:gd name="connsiteY18" fmla="*/ 1585912 h 1626394"/>
              <a:gd name="connsiteX19" fmla="*/ 2609850 w 2862262"/>
              <a:gd name="connsiteY19" fmla="*/ 1600200 h 1626394"/>
              <a:gd name="connsiteX20" fmla="*/ 2862262 w 2862262"/>
              <a:gd name="connsiteY20" fmla="*/ 1626394 h 1626394"/>
              <a:gd name="connsiteX0" fmla="*/ 0 w 2862262"/>
              <a:gd name="connsiteY0" fmla="*/ 1601803 h 1627997"/>
              <a:gd name="connsiteX1" fmla="*/ 238125 w 2862262"/>
              <a:gd name="connsiteY1" fmla="*/ 1523222 h 1627997"/>
              <a:gd name="connsiteX2" fmla="*/ 297656 w 2862262"/>
              <a:gd name="connsiteY2" fmla="*/ 1463691 h 1627997"/>
              <a:gd name="connsiteX3" fmla="*/ 390525 w 2862262"/>
              <a:gd name="connsiteY3" fmla="*/ 1163653 h 1627997"/>
              <a:gd name="connsiteX4" fmla="*/ 571500 w 2862262"/>
              <a:gd name="connsiteY4" fmla="*/ 565959 h 1627997"/>
              <a:gd name="connsiteX5" fmla="*/ 714375 w 2862262"/>
              <a:gd name="connsiteY5" fmla="*/ 165909 h 1627997"/>
              <a:gd name="connsiteX6" fmla="*/ 800100 w 2862262"/>
              <a:gd name="connsiteY6" fmla="*/ 1603 h 1627997"/>
              <a:gd name="connsiteX7" fmla="*/ 816769 w 2862262"/>
              <a:gd name="connsiteY7" fmla="*/ 1603 h 1627997"/>
              <a:gd name="connsiteX8" fmla="*/ 900113 w 2862262"/>
              <a:gd name="connsiteY8" fmla="*/ 177816 h 1627997"/>
              <a:gd name="connsiteX9" fmla="*/ 1028700 w 2862262"/>
              <a:gd name="connsiteY9" fmla="*/ 525478 h 1627997"/>
              <a:gd name="connsiteX10" fmla="*/ 1181100 w 2862262"/>
              <a:gd name="connsiteY10" fmla="*/ 1039828 h 1627997"/>
              <a:gd name="connsiteX11" fmla="*/ 1323975 w 2862262"/>
              <a:gd name="connsiteY11" fmla="*/ 1335103 h 1627997"/>
              <a:gd name="connsiteX12" fmla="*/ 1381125 w 2862262"/>
              <a:gd name="connsiteY12" fmla="*/ 1401778 h 1627997"/>
              <a:gd name="connsiteX13" fmla="*/ 1457325 w 2862262"/>
              <a:gd name="connsiteY13" fmla="*/ 1449403 h 1627997"/>
              <a:gd name="connsiteX14" fmla="*/ 1552575 w 2862262"/>
              <a:gd name="connsiteY14" fmla="*/ 1477978 h 1627997"/>
              <a:gd name="connsiteX15" fmla="*/ 1733550 w 2862262"/>
              <a:gd name="connsiteY15" fmla="*/ 1525603 h 1627997"/>
              <a:gd name="connsiteX16" fmla="*/ 1962150 w 2862262"/>
              <a:gd name="connsiteY16" fmla="*/ 1554178 h 1627997"/>
              <a:gd name="connsiteX17" fmla="*/ 2266950 w 2862262"/>
              <a:gd name="connsiteY17" fmla="*/ 1573228 h 1627997"/>
              <a:gd name="connsiteX18" fmla="*/ 2447925 w 2862262"/>
              <a:gd name="connsiteY18" fmla="*/ 1587515 h 1627997"/>
              <a:gd name="connsiteX19" fmla="*/ 2609850 w 2862262"/>
              <a:gd name="connsiteY19" fmla="*/ 1601803 h 1627997"/>
              <a:gd name="connsiteX20" fmla="*/ 2862262 w 2862262"/>
              <a:gd name="connsiteY20" fmla="*/ 1627997 h 1627997"/>
              <a:gd name="connsiteX0" fmla="*/ 0 w 2862262"/>
              <a:gd name="connsiteY0" fmla="*/ 1601803 h 1627997"/>
              <a:gd name="connsiteX1" fmla="*/ 238125 w 2862262"/>
              <a:gd name="connsiteY1" fmla="*/ 1523222 h 1627997"/>
              <a:gd name="connsiteX2" fmla="*/ 297656 w 2862262"/>
              <a:gd name="connsiteY2" fmla="*/ 1463691 h 1627997"/>
              <a:gd name="connsiteX3" fmla="*/ 390525 w 2862262"/>
              <a:gd name="connsiteY3" fmla="*/ 1163653 h 1627997"/>
              <a:gd name="connsiteX4" fmla="*/ 571500 w 2862262"/>
              <a:gd name="connsiteY4" fmla="*/ 565959 h 1627997"/>
              <a:gd name="connsiteX5" fmla="*/ 714375 w 2862262"/>
              <a:gd name="connsiteY5" fmla="*/ 165909 h 1627997"/>
              <a:gd name="connsiteX6" fmla="*/ 766762 w 2862262"/>
              <a:gd name="connsiteY6" fmla="*/ 51610 h 1627997"/>
              <a:gd name="connsiteX7" fmla="*/ 800100 w 2862262"/>
              <a:gd name="connsiteY7" fmla="*/ 1603 h 1627997"/>
              <a:gd name="connsiteX8" fmla="*/ 816769 w 2862262"/>
              <a:gd name="connsiteY8" fmla="*/ 1603 h 1627997"/>
              <a:gd name="connsiteX9" fmla="*/ 900113 w 2862262"/>
              <a:gd name="connsiteY9" fmla="*/ 177816 h 1627997"/>
              <a:gd name="connsiteX10" fmla="*/ 1028700 w 2862262"/>
              <a:gd name="connsiteY10" fmla="*/ 525478 h 1627997"/>
              <a:gd name="connsiteX11" fmla="*/ 1181100 w 2862262"/>
              <a:gd name="connsiteY11" fmla="*/ 1039828 h 1627997"/>
              <a:gd name="connsiteX12" fmla="*/ 1323975 w 2862262"/>
              <a:gd name="connsiteY12" fmla="*/ 1335103 h 1627997"/>
              <a:gd name="connsiteX13" fmla="*/ 1381125 w 2862262"/>
              <a:gd name="connsiteY13" fmla="*/ 1401778 h 1627997"/>
              <a:gd name="connsiteX14" fmla="*/ 1457325 w 2862262"/>
              <a:gd name="connsiteY14" fmla="*/ 1449403 h 1627997"/>
              <a:gd name="connsiteX15" fmla="*/ 1552575 w 2862262"/>
              <a:gd name="connsiteY15" fmla="*/ 1477978 h 1627997"/>
              <a:gd name="connsiteX16" fmla="*/ 1733550 w 2862262"/>
              <a:gd name="connsiteY16" fmla="*/ 1525603 h 1627997"/>
              <a:gd name="connsiteX17" fmla="*/ 1962150 w 2862262"/>
              <a:gd name="connsiteY17" fmla="*/ 1554178 h 1627997"/>
              <a:gd name="connsiteX18" fmla="*/ 2266950 w 2862262"/>
              <a:gd name="connsiteY18" fmla="*/ 1573228 h 1627997"/>
              <a:gd name="connsiteX19" fmla="*/ 2447925 w 2862262"/>
              <a:gd name="connsiteY19" fmla="*/ 1587515 h 1627997"/>
              <a:gd name="connsiteX20" fmla="*/ 2609850 w 2862262"/>
              <a:gd name="connsiteY20" fmla="*/ 1601803 h 1627997"/>
              <a:gd name="connsiteX21" fmla="*/ 2862262 w 2862262"/>
              <a:gd name="connsiteY21" fmla="*/ 1627997 h 1627997"/>
              <a:gd name="connsiteX0" fmla="*/ 0 w 2862262"/>
              <a:gd name="connsiteY0" fmla="*/ 1601803 h 1627997"/>
              <a:gd name="connsiteX1" fmla="*/ 238125 w 2862262"/>
              <a:gd name="connsiteY1" fmla="*/ 1523222 h 1627997"/>
              <a:gd name="connsiteX2" fmla="*/ 297656 w 2862262"/>
              <a:gd name="connsiteY2" fmla="*/ 1463691 h 1627997"/>
              <a:gd name="connsiteX3" fmla="*/ 390525 w 2862262"/>
              <a:gd name="connsiteY3" fmla="*/ 1163653 h 1627997"/>
              <a:gd name="connsiteX4" fmla="*/ 571500 w 2862262"/>
              <a:gd name="connsiteY4" fmla="*/ 565959 h 1627997"/>
              <a:gd name="connsiteX5" fmla="*/ 714375 w 2862262"/>
              <a:gd name="connsiteY5" fmla="*/ 165909 h 1627997"/>
              <a:gd name="connsiteX6" fmla="*/ 766762 w 2862262"/>
              <a:gd name="connsiteY6" fmla="*/ 51610 h 1627997"/>
              <a:gd name="connsiteX7" fmla="*/ 800100 w 2862262"/>
              <a:gd name="connsiteY7" fmla="*/ 1603 h 1627997"/>
              <a:gd name="connsiteX8" fmla="*/ 816769 w 2862262"/>
              <a:gd name="connsiteY8" fmla="*/ 1603 h 1627997"/>
              <a:gd name="connsiteX9" fmla="*/ 857250 w 2862262"/>
              <a:gd name="connsiteY9" fmla="*/ 61135 h 1627997"/>
              <a:gd name="connsiteX10" fmla="*/ 900113 w 2862262"/>
              <a:gd name="connsiteY10" fmla="*/ 177816 h 1627997"/>
              <a:gd name="connsiteX11" fmla="*/ 1028700 w 2862262"/>
              <a:gd name="connsiteY11" fmla="*/ 525478 h 1627997"/>
              <a:gd name="connsiteX12" fmla="*/ 1181100 w 2862262"/>
              <a:gd name="connsiteY12" fmla="*/ 1039828 h 1627997"/>
              <a:gd name="connsiteX13" fmla="*/ 1323975 w 2862262"/>
              <a:gd name="connsiteY13" fmla="*/ 1335103 h 1627997"/>
              <a:gd name="connsiteX14" fmla="*/ 1381125 w 2862262"/>
              <a:gd name="connsiteY14" fmla="*/ 1401778 h 1627997"/>
              <a:gd name="connsiteX15" fmla="*/ 1457325 w 2862262"/>
              <a:gd name="connsiteY15" fmla="*/ 1449403 h 1627997"/>
              <a:gd name="connsiteX16" fmla="*/ 1552575 w 2862262"/>
              <a:gd name="connsiteY16" fmla="*/ 1477978 h 1627997"/>
              <a:gd name="connsiteX17" fmla="*/ 1733550 w 2862262"/>
              <a:gd name="connsiteY17" fmla="*/ 1525603 h 1627997"/>
              <a:gd name="connsiteX18" fmla="*/ 1962150 w 2862262"/>
              <a:gd name="connsiteY18" fmla="*/ 1554178 h 1627997"/>
              <a:gd name="connsiteX19" fmla="*/ 2266950 w 2862262"/>
              <a:gd name="connsiteY19" fmla="*/ 1573228 h 1627997"/>
              <a:gd name="connsiteX20" fmla="*/ 2447925 w 2862262"/>
              <a:gd name="connsiteY20" fmla="*/ 1587515 h 1627997"/>
              <a:gd name="connsiteX21" fmla="*/ 2609850 w 2862262"/>
              <a:gd name="connsiteY21" fmla="*/ 1601803 h 1627997"/>
              <a:gd name="connsiteX22" fmla="*/ 2862262 w 2862262"/>
              <a:gd name="connsiteY22" fmla="*/ 1627997 h 1627997"/>
              <a:gd name="connsiteX0" fmla="*/ 0 w 2862262"/>
              <a:gd name="connsiteY0" fmla="*/ 1601803 h 1627997"/>
              <a:gd name="connsiteX1" fmla="*/ 238125 w 2862262"/>
              <a:gd name="connsiteY1" fmla="*/ 1523222 h 1627997"/>
              <a:gd name="connsiteX2" fmla="*/ 297656 w 2862262"/>
              <a:gd name="connsiteY2" fmla="*/ 1463691 h 1627997"/>
              <a:gd name="connsiteX3" fmla="*/ 390525 w 2862262"/>
              <a:gd name="connsiteY3" fmla="*/ 1163653 h 1627997"/>
              <a:gd name="connsiteX4" fmla="*/ 571500 w 2862262"/>
              <a:gd name="connsiteY4" fmla="*/ 565959 h 1627997"/>
              <a:gd name="connsiteX5" fmla="*/ 714375 w 2862262"/>
              <a:gd name="connsiteY5" fmla="*/ 165909 h 1627997"/>
              <a:gd name="connsiteX6" fmla="*/ 766762 w 2862262"/>
              <a:gd name="connsiteY6" fmla="*/ 51610 h 1627997"/>
              <a:gd name="connsiteX7" fmla="*/ 800100 w 2862262"/>
              <a:gd name="connsiteY7" fmla="*/ 1603 h 1627997"/>
              <a:gd name="connsiteX8" fmla="*/ 816769 w 2862262"/>
              <a:gd name="connsiteY8" fmla="*/ 1603 h 1627997"/>
              <a:gd name="connsiteX9" fmla="*/ 854869 w 2862262"/>
              <a:gd name="connsiteY9" fmla="*/ 68279 h 1627997"/>
              <a:gd name="connsiteX10" fmla="*/ 900113 w 2862262"/>
              <a:gd name="connsiteY10" fmla="*/ 177816 h 1627997"/>
              <a:gd name="connsiteX11" fmla="*/ 1028700 w 2862262"/>
              <a:gd name="connsiteY11" fmla="*/ 525478 h 1627997"/>
              <a:gd name="connsiteX12" fmla="*/ 1181100 w 2862262"/>
              <a:gd name="connsiteY12" fmla="*/ 1039828 h 1627997"/>
              <a:gd name="connsiteX13" fmla="*/ 1323975 w 2862262"/>
              <a:gd name="connsiteY13" fmla="*/ 1335103 h 1627997"/>
              <a:gd name="connsiteX14" fmla="*/ 1381125 w 2862262"/>
              <a:gd name="connsiteY14" fmla="*/ 1401778 h 1627997"/>
              <a:gd name="connsiteX15" fmla="*/ 1457325 w 2862262"/>
              <a:gd name="connsiteY15" fmla="*/ 1449403 h 1627997"/>
              <a:gd name="connsiteX16" fmla="*/ 1552575 w 2862262"/>
              <a:gd name="connsiteY16" fmla="*/ 1477978 h 1627997"/>
              <a:gd name="connsiteX17" fmla="*/ 1733550 w 2862262"/>
              <a:gd name="connsiteY17" fmla="*/ 1525603 h 1627997"/>
              <a:gd name="connsiteX18" fmla="*/ 1962150 w 2862262"/>
              <a:gd name="connsiteY18" fmla="*/ 1554178 h 1627997"/>
              <a:gd name="connsiteX19" fmla="*/ 2266950 w 2862262"/>
              <a:gd name="connsiteY19" fmla="*/ 1573228 h 1627997"/>
              <a:gd name="connsiteX20" fmla="*/ 2447925 w 2862262"/>
              <a:gd name="connsiteY20" fmla="*/ 1587515 h 1627997"/>
              <a:gd name="connsiteX21" fmla="*/ 2609850 w 2862262"/>
              <a:gd name="connsiteY21" fmla="*/ 1601803 h 1627997"/>
              <a:gd name="connsiteX22" fmla="*/ 2862262 w 2862262"/>
              <a:gd name="connsiteY22" fmla="*/ 1627997 h 1627997"/>
              <a:gd name="connsiteX0" fmla="*/ 0 w 2862262"/>
              <a:gd name="connsiteY0" fmla="*/ 1600200 h 1626394"/>
              <a:gd name="connsiteX1" fmla="*/ 238125 w 2862262"/>
              <a:gd name="connsiteY1" fmla="*/ 1521619 h 1626394"/>
              <a:gd name="connsiteX2" fmla="*/ 297656 w 2862262"/>
              <a:gd name="connsiteY2" fmla="*/ 1462088 h 1626394"/>
              <a:gd name="connsiteX3" fmla="*/ 390525 w 2862262"/>
              <a:gd name="connsiteY3" fmla="*/ 1162050 h 1626394"/>
              <a:gd name="connsiteX4" fmla="*/ 571500 w 2862262"/>
              <a:gd name="connsiteY4" fmla="*/ 564356 h 1626394"/>
              <a:gd name="connsiteX5" fmla="*/ 714375 w 2862262"/>
              <a:gd name="connsiteY5" fmla="*/ 164306 h 1626394"/>
              <a:gd name="connsiteX6" fmla="*/ 766762 w 2862262"/>
              <a:gd name="connsiteY6" fmla="*/ 50007 h 1626394"/>
              <a:gd name="connsiteX7" fmla="*/ 800100 w 2862262"/>
              <a:gd name="connsiteY7" fmla="*/ 0 h 1626394"/>
              <a:gd name="connsiteX8" fmla="*/ 826294 w 2862262"/>
              <a:gd name="connsiteY8" fmla="*/ 9525 h 1626394"/>
              <a:gd name="connsiteX9" fmla="*/ 854869 w 2862262"/>
              <a:gd name="connsiteY9" fmla="*/ 66676 h 1626394"/>
              <a:gd name="connsiteX10" fmla="*/ 900113 w 2862262"/>
              <a:gd name="connsiteY10" fmla="*/ 176213 h 1626394"/>
              <a:gd name="connsiteX11" fmla="*/ 1028700 w 2862262"/>
              <a:gd name="connsiteY11" fmla="*/ 523875 h 1626394"/>
              <a:gd name="connsiteX12" fmla="*/ 1181100 w 2862262"/>
              <a:gd name="connsiteY12" fmla="*/ 1038225 h 1626394"/>
              <a:gd name="connsiteX13" fmla="*/ 1323975 w 2862262"/>
              <a:gd name="connsiteY13" fmla="*/ 1333500 h 1626394"/>
              <a:gd name="connsiteX14" fmla="*/ 1381125 w 2862262"/>
              <a:gd name="connsiteY14" fmla="*/ 1400175 h 1626394"/>
              <a:gd name="connsiteX15" fmla="*/ 1457325 w 2862262"/>
              <a:gd name="connsiteY15" fmla="*/ 1447800 h 1626394"/>
              <a:gd name="connsiteX16" fmla="*/ 1552575 w 2862262"/>
              <a:gd name="connsiteY16" fmla="*/ 1476375 h 1626394"/>
              <a:gd name="connsiteX17" fmla="*/ 1733550 w 2862262"/>
              <a:gd name="connsiteY17" fmla="*/ 1524000 h 1626394"/>
              <a:gd name="connsiteX18" fmla="*/ 1962150 w 2862262"/>
              <a:gd name="connsiteY18" fmla="*/ 1552575 h 1626394"/>
              <a:gd name="connsiteX19" fmla="*/ 2266950 w 2862262"/>
              <a:gd name="connsiteY19" fmla="*/ 1571625 h 1626394"/>
              <a:gd name="connsiteX20" fmla="*/ 2447925 w 2862262"/>
              <a:gd name="connsiteY20" fmla="*/ 1585912 h 1626394"/>
              <a:gd name="connsiteX21" fmla="*/ 2609850 w 2862262"/>
              <a:gd name="connsiteY21" fmla="*/ 1600200 h 1626394"/>
              <a:gd name="connsiteX22" fmla="*/ 2862262 w 2862262"/>
              <a:gd name="connsiteY22" fmla="*/ 1626394 h 1626394"/>
              <a:gd name="connsiteX0" fmla="*/ 0 w 2862262"/>
              <a:gd name="connsiteY0" fmla="*/ 1601010 h 1627204"/>
              <a:gd name="connsiteX1" fmla="*/ 238125 w 2862262"/>
              <a:gd name="connsiteY1" fmla="*/ 1522429 h 1627204"/>
              <a:gd name="connsiteX2" fmla="*/ 297656 w 2862262"/>
              <a:gd name="connsiteY2" fmla="*/ 1462898 h 1627204"/>
              <a:gd name="connsiteX3" fmla="*/ 390525 w 2862262"/>
              <a:gd name="connsiteY3" fmla="*/ 1162860 h 1627204"/>
              <a:gd name="connsiteX4" fmla="*/ 571500 w 2862262"/>
              <a:gd name="connsiteY4" fmla="*/ 565166 h 1627204"/>
              <a:gd name="connsiteX5" fmla="*/ 714375 w 2862262"/>
              <a:gd name="connsiteY5" fmla="*/ 165116 h 1627204"/>
              <a:gd name="connsiteX6" fmla="*/ 766762 w 2862262"/>
              <a:gd name="connsiteY6" fmla="*/ 50817 h 1627204"/>
              <a:gd name="connsiteX7" fmla="*/ 800100 w 2862262"/>
              <a:gd name="connsiteY7" fmla="*/ 810 h 1627204"/>
              <a:gd name="connsiteX8" fmla="*/ 826294 w 2862262"/>
              <a:gd name="connsiteY8" fmla="*/ 10335 h 1627204"/>
              <a:gd name="connsiteX9" fmla="*/ 854869 w 2862262"/>
              <a:gd name="connsiteY9" fmla="*/ 67486 h 1627204"/>
              <a:gd name="connsiteX10" fmla="*/ 900113 w 2862262"/>
              <a:gd name="connsiteY10" fmla="*/ 177023 h 1627204"/>
              <a:gd name="connsiteX11" fmla="*/ 1028700 w 2862262"/>
              <a:gd name="connsiteY11" fmla="*/ 524685 h 1627204"/>
              <a:gd name="connsiteX12" fmla="*/ 1181100 w 2862262"/>
              <a:gd name="connsiteY12" fmla="*/ 1039035 h 1627204"/>
              <a:gd name="connsiteX13" fmla="*/ 1323975 w 2862262"/>
              <a:gd name="connsiteY13" fmla="*/ 1334310 h 1627204"/>
              <a:gd name="connsiteX14" fmla="*/ 1381125 w 2862262"/>
              <a:gd name="connsiteY14" fmla="*/ 1400985 h 1627204"/>
              <a:gd name="connsiteX15" fmla="*/ 1457325 w 2862262"/>
              <a:gd name="connsiteY15" fmla="*/ 1448610 h 1627204"/>
              <a:gd name="connsiteX16" fmla="*/ 1552575 w 2862262"/>
              <a:gd name="connsiteY16" fmla="*/ 1477185 h 1627204"/>
              <a:gd name="connsiteX17" fmla="*/ 1733550 w 2862262"/>
              <a:gd name="connsiteY17" fmla="*/ 1524810 h 1627204"/>
              <a:gd name="connsiteX18" fmla="*/ 1962150 w 2862262"/>
              <a:gd name="connsiteY18" fmla="*/ 1553385 h 1627204"/>
              <a:gd name="connsiteX19" fmla="*/ 2266950 w 2862262"/>
              <a:gd name="connsiteY19" fmla="*/ 1572435 h 1627204"/>
              <a:gd name="connsiteX20" fmla="*/ 2447925 w 2862262"/>
              <a:gd name="connsiteY20" fmla="*/ 1586722 h 1627204"/>
              <a:gd name="connsiteX21" fmla="*/ 2609850 w 2862262"/>
              <a:gd name="connsiteY21" fmla="*/ 1601010 h 1627204"/>
              <a:gd name="connsiteX22" fmla="*/ 2862262 w 2862262"/>
              <a:gd name="connsiteY22" fmla="*/ 1627204 h 1627204"/>
              <a:gd name="connsiteX0" fmla="*/ 0 w 2862262"/>
              <a:gd name="connsiteY0" fmla="*/ 1601010 h 1627204"/>
              <a:gd name="connsiteX1" fmla="*/ 222250 w 2862262"/>
              <a:gd name="connsiteY1" fmla="*/ 1506554 h 1627204"/>
              <a:gd name="connsiteX2" fmla="*/ 297656 w 2862262"/>
              <a:gd name="connsiteY2" fmla="*/ 1462898 h 1627204"/>
              <a:gd name="connsiteX3" fmla="*/ 390525 w 2862262"/>
              <a:gd name="connsiteY3" fmla="*/ 1162860 h 1627204"/>
              <a:gd name="connsiteX4" fmla="*/ 571500 w 2862262"/>
              <a:gd name="connsiteY4" fmla="*/ 565166 h 1627204"/>
              <a:gd name="connsiteX5" fmla="*/ 714375 w 2862262"/>
              <a:gd name="connsiteY5" fmla="*/ 165116 h 1627204"/>
              <a:gd name="connsiteX6" fmla="*/ 766762 w 2862262"/>
              <a:gd name="connsiteY6" fmla="*/ 50817 h 1627204"/>
              <a:gd name="connsiteX7" fmla="*/ 800100 w 2862262"/>
              <a:gd name="connsiteY7" fmla="*/ 810 h 1627204"/>
              <a:gd name="connsiteX8" fmla="*/ 826294 w 2862262"/>
              <a:gd name="connsiteY8" fmla="*/ 10335 h 1627204"/>
              <a:gd name="connsiteX9" fmla="*/ 854869 w 2862262"/>
              <a:gd name="connsiteY9" fmla="*/ 67486 h 1627204"/>
              <a:gd name="connsiteX10" fmla="*/ 900113 w 2862262"/>
              <a:gd name="connsiteY10" fmla="*/ 177023 h 1627204"/>
              <a:gd name="connsiteX11" fmla="*/ 1028700 w 2862262"/>
              <a:gd name="connsiteY11" fmla="*/ 524685 h 1627204"/>
              <a:gd name="connsiteX12" fmla="*/ 1181100 w 2862262"/>
              <a:gd name="connsiteY12" fmla="*/ 1039035 h 1627204"/>
              <a:gd name="connsiteX13" fmla="*/ 1323975 w 2862262"/>
              <a:gd name="connsiteY13" fmla="*/ 1334310 h 1627204"/>
              <a:gd name="connsiteX14" fmla="*/ 1381125 w 2862262"/>
              <a:gd name="connsiteY14" fmla="*/ 1400985 h 1627204"/>
              <a:gd name="connsiteX15" fmla="*/ 1457325 w 2862262"/>
              <a:gd name="connsiteY15" fmla="*/ 1448610 h 1627204"/>
              <a:gd name="connsiteX16" fmla="*/ 1552575 w 2862262"/>
              <a:gd name="connsiteY16" fmla="*/ 1477185 h 1627204"/>
              <a:gd name="connsiteX17" fmla="*/ 1733550 w 2862262"/>
              <a:gd name="connsiteY17" fmla="*/ 1524810 h 1627204"/>
              <a:gd name="connsiteX18" fmla="*/ 1962150 w 2862262"/>
              <a:gd name="connsiteY18" fmla="*/ 1553385 h 1627204"/>
              <a:gd name="connsiteX19" fmla="*/ 2266950 w 2862262"/>
              <a:gd name="connsiteY19" fmla="*/ 1572435 h 1627204"/>
              <a:gd name="connsiteX20" fmla="*/ 2447925 w 2862262"/>
              <a:gd name="connsiteY20" fmla="*/ 1586722 h 1627204"/>
              <a:gd name="connsiteX21" fmla="*/ 2609850 w 2862262"/>
              <a:gd name="connsiteY21" fmla="*/ 1601010 h 1627204"/>
              <a:gd name="connsiteX22" fmla="*/ 2862262 w 2862262"/>
              <a:gd name="connsiteY22" fmla="*/ 1627204 h 1627204"/>
              <a:gd name="connsiteX0" fmla="*/ 0 w 2862262"/>
              <a:gd name="connsiteY0" fmla="*/ 1601010 h 1627204"/>
              <a:gd name="connsiteX1" fmla="*/ 222250 w 2862262"/>
              <a:gd name="connsiteY1" fmla="*/ 1506554 h 1627204"/>
              <a:gd name="connsiteX2" fmla="*/ 278606 w 2862262"/>
              <a:gd name="connsiteY2" fmla="*/ 1453373 h 1627204"/>
              <a:gd name="connsiteX3" fmla="*/ 390525 w 2862262"/>
              <a:gd name="connsiteY3" fmla="*/ 1162860 h 1627204"/>
              <a:gd name="connsiteX4" fmla="*/ 571500 w 2862262"/>
              <a:gd name="connsiteY4" fmla="*/ 565166 h 1627204"/>
              <a:gd name="connsiteX5" fmla="*/ 714375 w 2862262"/>
              <a:gd name="connsiteY5" fmla="*/ 165116 h 1627204"/>
              <a:gd name="connsiteX6" fmla="*/ 766762 w 2862262"/>
              <a:gd name="connsiteY6" fmla="*/ 50817 h 1627204"/>
              <a:gd name="connsiteX7" fmla="*/ 800100 w 2862262"/>
              <a:gd name="connsiteY7" fmla="*/ 810 h 1627204"/>
              <a:gd name="connsiteX8" fmla="*/ 826294 w 2862262"/>
              <a:gd name="connsiteY8" fmla="*/ 10335 h 1627204"/>
              <a:gd name="connsiteX9" fmla="*/ 854869 w 2862262"/>
              <a:gd name="connsiteY9" fmla="*/ 67486 h 1627204"/>
              <a:gd name="connsiteX10" fmla="*/ 900113 w 2862262"/>
              <a:gd name="connsiteY10" fmla="*/ 177023 h 1627204"/>
              <a:gd name="connsiteX11" fmla="*/ 1028700 w 2862262"/>
              <a:gd name="connsiteY11" fmla="*/ 524685 h 1627204"/>
              <a:gd name="connsiteX12" fmla="*/ 1181100 w 2862262"/>
              <a:gd name="connsiteY12" fmla="*/ 1039035 h 1627204"/>
              <a:gd name="connsiteX13" fmla="*/ 1323975 w 2862262"/>
              <a:gd name="connsiteY13" fmla="*/ 1334310 h 1627204"/>
              <a:gd name="connsiteX14" fmla="*/ 1381125 w 2862262"/>
              <a:gd name="connsiteY14" fmla="*/ 1400985 h 1627204"/>
              <a:gd name="connsiteX15" fmla="*/ 1457325 w 2862262"/>
              <a:gd name="connsiteY15" fmla="*/ 1448610 h 1627204"/>
              <a:gd name="connsiteX16" fmla="*/ 1552575 w 2862262"/>
              <a:gd name="connsiteY16" fmla="*/ 1477185 h 1627204"/>
              <a:gd name="connsiteX17" fmla="*/ 1733550 w 2862262"/>
              <a:gd name="connsiteY17" fmla="*/ 1524810 h 1627204"/>
              <a:gd name="connsiteX18" fmla="*/ 1962150 w 2862262"/>
              <a:gd name="connsiteY18" fmla="*/ 1553385 h 1627204"/>
              <a:gd name="connsiteX19" fmla="*/ 2266950 w 2862262"/>
              <a:gd name="connsiteY19" fmla="*/ 1572435 h 1627204"/>
              <a:gd name="connsiteX20" fmla="*/ 2447925 w 2862262"/>
              <a:gd name="connsiteY20" fmla="*/ 1586722 h 1627204"/>
              <a:gd name="connsiteX21" fmla="*/ 2609850 w 2862262"/>
              <a:gd name="connsiteY21" fmla="*/ 1601010 h 1627204"/>
              <a:gd name="connsiteX22" fmla="*/ 2862262 w 2862262"/>
              <a:gd name="connsiteY22" fmla="*/ 1627204 h 1627204"/>
              <a:gd name="connsiteX0" fmla="*/ 0 w 2862262"/>
              <a:gd name="connsiteY0" fmla="*/ 1601010 h 1627204"/>
              <a:gd name="connsiteX1" fmla="*/ 222250 w 2862262"/>
              <a:gd name="connsiteY1" fmla="*/ 1506554 h 1627204"/>
              <a:gd name="connsiteX2" fmla="*/ 278606 w 2862262"/>
              <a:gd name="connsiteY2" fmla="*/ 1431148 h 1627204"/>
              <a:gd name="connsiteX3" fmla="*/ 390525 w 2862262"/>
              <a:gd name="connsiteY3" fmla="*/ 1162860 h 1627204"/>
              <a:gd name="connsiteX4" fmla="*/ 571500 w 2862262"/>
              <a:gd name="connsiteY4" fmla="*/ 565166 h 1627204"/>
              <a:gd name="connsiteX5" fmla="*/ 714375 w 2862262"/>
              <a:gd name="connsiteY5" fmla="*/ 165116 h 1627204"/>
              <a:gd name="connsiteX6" fmla="*/ 766762 w 2862262"/>
              <a:gd name="connsiteY6" fmla="*/ 50817 h 1627204"/>
              <a:gd name="connsiteX7" fmla="*/ 800100 w 2862262"/>
              <a:gd name="connsiteY7" fmla="*/ 810 h 1627204"/>
              <a:gd name="connsiteX8" fmla="*/ 826294 w 2862262"/>
              <a:gd name="connsiteY8" fmla="*/ 10335 h 1627204"/>
              <a:gd name="connsiteX9" fmla="*/ 854869 w 2862262"/>
              <a:gd name="connsiteY9" fmla="*/ 67486 h 1627204"/>
              <a:gd name="connsiteX10" fmla="*/ 900113 w 2862262"/>
              <a:gd name="connsiteY10" fmla="*/ 177023 h 1627204"/>
              <a:gd name="connsiteX11" fmla="*/ 1028700 w 2862262"/>
              <a:gd name="connsiteY11" fmla="*/ 524685 h 1627204"/>
              <a:gd name="connsiteX12" fmla="*/ 1181100 w 2862262"/>
              <a:gd name="connsiteY12" fmla="*/ 1039035 h 1627204"/>
              <a:gd name="connsiteX13" fmla="*/ 1323975 w 2862262"/>
              <a:gd name="connsiteY13" fmla="*/ 1334310 h 1627204"/>
              <a:gd name="connsiteX14" fmla="*/ 1381125 w 2862262"/>
              <a:gd name="connsiteY14" fmla="*/ 1400985 h 1627204"/>
              <a:gd name="connsiteX15" fmla="*/ 1457325 w 2862262"/>
              <a:gd name="connsiteY15" fmla="*/ 1448610 h 1627204"/>
              <a:gd name="connsiteX16" fmla="*/ 1552575 w 2862262"/>
              <a:gd name="connsiteY16" fmla="*/ 1477185 h 1627204"/>
              <a:gd name="connsiteX17" fmla="*/ 1733550 w 2862262"/>
              <a:gd name="connsiteY17" fmla="*/ 1524810 h 1627204"/>
              <a:gd name="connsiteX18" fmla="*/ 1962150 w 2862262"/>
              <a:gd name="connsiteY18" fmla="*/ 1553385 h 1627204"/>
              <a:gd name="connsiteX19" fmla="*/ 2266950 w 2862262"/>
              <a:gd name="connsiteY19" fmla="*/ 1572435 h 1627204"/>
              <a:gd name="connsiteX20" fmla="*/ 2447925 w 2862262"/>
              <a:gd name="connsiteY20" fmla="*/ 1586722 h 1627204"/>
              <a:gd name="connsiteX21" fmla="*/ 2609850 w 2862262"/>
              <a:gd name="connsiteY21" fmla="*/ 1601010 h 1627204"/>
              <a:gd name="connsiteX22" fmla="*/ 2862262 w 2862262"/>
              <a:gd name="connsiteY22" fmla="*/ 1627204 h 1627204"/>
              <a:gd name="connsiteX0" fmla="*/ 0 w 2862262"/>
              <a:gd name="connsiteY0" fmla="*/ 1601010 h 1627204"/>
              <a:gd name="connsiteX1" fmla="*/ 222250 w 2862262"/>
              <a:gd name="connsiteY1" fmla="*/ 1493854 h 1627204"/>
              <a:gd name="connsiteX2" fmla="*/ 278606 w 2862262"/>
              <a:gd name="connsiteY2" fmla="*/ 1431148 h 1627204"/>
              <a:gd name="connsiteX3" fmla="*/ 390525 w 2862262"/>
              <a:gd name="connsiteY3" fmla="*/ 1162860 h 1627204"/>
              <a:gd name="connsiteX4" fmla="*/ 571500 w 2862262"/>
              <a:gd name="connsiteY4" fmla="*/ 565166 h 1627204"/>
              <a:gd name="connsiteX5" fmla="*/ 714375 w 2862262"/>
              <a:gd name="connsiteY5" fmla="*/ 165116 h 1627204"/>
              <a:gd name="connsiteX6" fmla="*/ 766762 w 2862262"/>
              <a:gd name="connsiteY6" fmla="*/ 50817 h 1627204"/>
              <a:gd name="connsiteX7" fmla="*/ 800100 w 2862262"/>
              <a:gd name="connsiteY7" fmla="*/ 810 h 1627204"/>
              <a:gd name="connsiteX8" fmla="*/ 826294 w 2862262"/>
              <a:gd name="connsiteY8" fmla="*/ 10335 h 1627204"/>
              <a:gd name="connsiteX9" fmla="*/ 854869 w 2862262"/>
              <a:gd name="connsiteY9" fmla="*/ 67486 h 1627204"/>
              <a:gd name="connsiteX10" fmla="*/ 900113 w 2862262"/>
              <a:gd name="connsiteY10" fmla="*/ 177023 h 1627204"/>
              <a:gd name="connsiteX11" fmla="*/ 1028700 w 2862262"/>
              <a:gd name="connsiteY11" fmla="*/ 524685 h 1627204"/>
              <a:gd name="connsiteX12" fmla="*/ 1181100 w 2862262"/>
              <a:gd name="connsiteY12" fmla="*/ 1039035 h 1627204"/>
              <a:gd name="connsiteX13" fmla="*/ 1323975 w 2862262"/>
              <a:gd name="connsiteY13" fmla="*/ 1334310 h 1627204"/>
              <a:gd name="connsiteX14" fmla="*/ 1381125 w 2862262"/>
              <a:gd name="connsiteY14" fmla="*/ 1400985 h 1627204"/>
              <a:gd name="connsiteX15" fmla="*/ 1457325 w 2862262"/>
              <a:gd name="connsiteY15" fmla="*/ 1448610 h 1627204"/>
              <a:gd name="connsiteX16" fmla="*/ 1552575 w 2862262"/>
              <a:gd name="connsiteY16" fmla="*/ 1477185 h 1627204"/>
              <a:gd name="connsiteX17" fmla="*/ 1733550 w 2862262"/>
              <a:gd name="connsiteY17" fmla="*/ 1524810 h 1627204"/>
              <a:gd name="connsiteX18" fmla="*/ 1962150 w 2862262"/>
              <a:gd name="connsiteY18" fmla="*/ 1553385 h 1627204"/>
              <a:gd name="connsiteX19" fmla="*/ 2266950 w 2862262"/>
              <a:gd name="connsiteY19" fmla="*/ 1572435 h 1627204"/>
              <a:gd name="connsiteX20" fmla="*/ 2447925 w 2862262"/>
              <a:gd name="connsiteY20" fmla="*/ 1586722 h 1627204"/>
              <a:gd name="connsiteX21" fmla="*/ 2609850 w 2862262"/>
              <a:gd name="connsiteY21" fmla="*/ 1601010 h 1627204"/>
              <a:gd name="connsiteX22" fmla="*/ 2862262 w 2862262"/>
              <a:gd name="connsiteY22" fmla="*/ 1627204 h 1627204"/>
              <a:gd name="connsiteX0" fmla="*/ 0 w 2862262"/>
              <a:gd name="connsiteY0" fmla="*/ 1601010 h 1627204"/>
              <a:gd name="connsiteX1" fmla="*/ 222250 w 2862262"/>
              <a:gd name="connsiteY1" fmla="*/ 1493854 h 1627204"/>
              <a:gd name="connsiteX2" fmla="*/ 278606 w 2862262"/>
              <a:gd name="connsiteY2" fmla="*/ 1431148 h 1627204"/>
              <a:gd name="connsiteX3" fmla="*/ 374650 w 2862262"/>
              <a:gd name="connsiteY3" fmla="*/ 1156510 h 1627204"/>
              <a:gd name="connsiteX4" fmla="*/ 571500 w 2862262"/>
              <a:gd name="connsiteY4" fmla="*/ 565166 h 1627204"/>
              <a:gd name="connsiteX5" fmla="*/ 714375 w 2862262"/>
              <a:gd name="connsiteY5" fmla="*/ 165116 h 1627204"/>
              <a:gd name="connsiteX6" fmla="*/ 766762 w 2862262"/>
              <a:gd name="connsiteY6" fmla="*/ 50817 h 1627204"/>
              <a:gd name="connsiteX7" fmla="*/ 800100 w 2862262"/>
              <a:gd name="connsiteY7" fmla="*/ 810 h 1627204"/>
              <a:gd name="connsiteX8" fmla="*/ 826294 w 2862262"/>
              <a:gd name="connsiteY8" fmla="*/ 10335 h 1627204"/>
              <a:gd name="connsiteX9" fmla="*/ 854869 w 2862262"/>
              <a:gd name="connsiteY9" fmla="*/ 67486 h 1627204"/>
              <a:gd name="connsiteX10" fmla="*/ 900113 w 2862262"/>
              <a:gd name="connsiteY10" fmla="*/ 177023 h 1627204"/>
              <a:gd name="connsiteX11" fmla="*/ 1028700 w 2862262"/>
              <a:gd name="connsiteY11" fmla="*/ 524685 h 1627204"/>
              <a:gd name="connsiteX12" fmla="*/ 1181100 w 2862262"/>
              <a:gd name="connsiteY12" fmla="*/ 1039035 h 1627204"/>
              <a:gd name="connsiteX13" fmla="*/ 1323975 w 2862262"/>
              <a:gd name="connsiteY13" fmla="*/ 1334310 h 1627204"/>
              <a:gd name="connsiteX14" fmla="*/ 1381125 w 2862262"/>
              <a:gd name="connsiteY14" fmla="*/ 1400985 h 1627204"/>
              <a:gd name="connsiteX15" fmla="*/ 1457325 w 2862262"/>
              <a:gd name="connsiteY15" fmla="*/ 1448610 h 1627204"/>
              <a:gd name="connsiteX16" fmla="*/ 1552575 w 2862262"/>
              <a:gd name="connsiteY16" fmla="*/ 1477185 h 1627204"/>
              <a:gd name="connsiteX17" fmla="*/ 1733550 w 2862262"/>
              <a:gd name="connsiteY17" fmla="*/ 1524810 h 1627204"/>
              <a:gd name="connsiteX18" fmla="*/ 1962150 w 2862262"/>
              <a:gd name="connsiteY18" fmla="*/ 1553385 h 1627204"/>
              <a:gd name="connsiteX19" fmla="*/ 2266950 w 2862262"/>
              <a:gd name="connsiteY19" fmla="*/ 1572435 h 1627204"/>
              <a:gd name="connsiteX20" fmla="*/ 2447925 w 2862262"/>
              <a:gd name="connsiteY20" fmla="*/ 1586722 h 1627204"/>
              <a:gd name="connsiteX21" fmla="*/ 2609850 w 2862262"/>
              <a:gd name="connsiteY21" fmla="*/ 1601010 h 1627204"/>
              <a:gd name="connsiteX22" fmla="*/ 2862262 w 2862262"/>
              <a:gd name="connsiteY22" fmla="*/ 1627204 h 1627204"/>
              <a:gd name="connsiteX0" fmla="*/ 0 w 2862262"/>
              <a:gd name="connsiteY0" fmla="*/ 1601010 h 1627204"/>
              <a:gd name="connsiteX1" fmla="*/ 222250 w 2862262"/>
              <a:gd name="connsiteY1" fmla="*/ 1493854 h 1627204"/>
              <a:gd name="connsiteX2" fmla="*/ 278606 w 2862262"/>
              <a:gd name="connsiteY2" fmla="*/ 1431148 h 1627204"/>
              <a:gd name="connsiteX3" fmla="*/ 374650 w 2862262"/>
              <a:gd name="connsiteY3" fmla="*/ 1156510 h 1627204"/>
              <a:gd name="connsiteX4" fmla="*/ 571500 w 2862262"/>
              <a:gd name="connsiteY4" fmla="*/ 565166 h 1627204"/>
              <a:gd name="connsiteX5" fmla="*/ 714375 w 2862262"/>
              <a:gd name="connsiteY5" fmla="*/ 165116 h 1627204"/>
              <a:gd name="connsiteX6" fmla="*/ 766762 w 2862262"/>
              <a:gd name="connsiteY6" fmla="*/ 50817 h 1627204"/>
              <a:gd name="connsiteX7" fmla="*/ 800100 w 2862262"/>
              <a:gd name="connsiteY7" fmla="*/ 810 h 1627204"/>
              <a:gd name="connsiteX8" fmla="*/ 826294 w 2862262"/>
              <a:gd name="connsiteY8" fmla="*/ 10335 h 1627204"/>
              <a:gd name="connsiteX9" fmla="*/ 854869 w 2862262"/>
              <a:gd name="connsiteY9" fmla="*/ 67486 h 1627204"/>
              <a:gd name="connsiteX10" fmla="*/ 900113 w 2862262"/>
              <a:gd name="connsiteY10" fmla="*/ 177023 h 1627204"/>
              <a:gd name="connsiteX11" fmla="*/ 1028700 w 2862262"/>
              <a:gd name="connsiteY11" fmla="*/ 524685 h 1627204"/>
              <a:gd name="connsiteX12" fmla="*/ 1193800 w 2862262"/>
              <a:gd name="connsiteY12" fmla="*/ 1032685 h 1627204"/>
              <a:gd name="connsiteX13" fmla="*/ 1323975 w 2862262"/>
              <a:gd name="connsiteY13" fmla="*/ 1334310 h 1627204"/>
              <a:gd name="connsiteX14" fmla="*/ 1381125 w 2862262"/>
              <a:gd name="connsiteY14" fmla="*/ 1400985 h 1627204"/>
              <a:gd name="connsiteX15" fmla="*/ 1457325 w 2862262"/>
              <a:gd name="connsiteY15" fmla="*/ 1448610 h 1627204"/>
              <a:gd name="connsiteX16" fmla="*/ 1552575 w 2862262"/>
              <a:gd name="connsiteY16" fmla="*/ 1477185 h 1627204"/>
              <a:gd name="connsiteX17" fmla="*/ 1733550 w 2862262"/>
              <a:gd name="connsiteY17" fmla="*/ 1524810 h 1627204"/>
              <a:gd name="connsiteX18" fmla="*/ 1962150 w 2862262"/>
              <a:gd name="connsiteY18" fmla="*/ 1553385 h 1627204"/>
              <a:gd name="connsiteX19" fmla="*/ 2266950 w 2862262"/>
              <a:gd name="connsiteY19" fmla="*/ 1572435 h 1627204"/>
              <a:gd name="connsiteX20" fmla="*/ 2447925 w 2862262"/>
              <a:gd name="connsiteY20" fmla="*/ 1586722 h 1627204"/>
              <a:gd name="connsiteX21" fmla="*/ 2609850 w 2862262"/>
              <a:gd name="connsiteY21" fmla="*/ 1601010 h 1627204"/>
              <a:gd name="connsiteX22" fmla="*/ 2862262 w 2862262"/>
              <a:gd name="connsiteY22" fmla="*/ 1627204 h 1627204"/>
              <a:gd name="connsiteX0" fmla="*/ 0 w 2852737"/>
              <a:gd name="connsiteY0" fmla="*/ 1604185 h 1627204"/>
              <a:gd name="connsiteX1" fmla="*/ 212725 w 2852737"/>
              <a:gd name="connsiteY1" fmla="*/ 1493854 h 1627204"/>
              <a:gd name="connsiteX2" fmla="*/ 269081 w 2852737"/>
              <a:gd name="connsiteY2" fmla="*/ 1431148 h 1627204"/>
              <a:gd name="connsiteX3" fmla="*/ 365125 w 2852737"/>
              <a:gd name="connsiteY3" fmla="*/ 1156510 h 1627204"/>
              <a:gd name="connsiteX4" fmla="*/ 561975 w 2852737"/>
              <a:gd name="connsiteY4" fmla="*/ 565166 h 1627204"/>
              <a:gd name="connsiteX5" fmla="*/ 704850 w 2852737"/>
              <a:gd name="connsiteY5" fmla="*/ 165116 h 1627204"/>
              <a:gd name="connsiteX6" fmla="*/ 757237 w 2852737"/>
              <a:gd name="connsiteY6" fmla="*/ 50817 h 1627204"/>
              <a:gd name="connsiteX7" fmla="*/ 790575 w 2852737"/>
              <a:gd name="connsiteY7" fmla="*/ 810 h 1627204"/>
              <a:gd name="connsiteX8" fmla="*/ 816769 w 2852737"/>
              <a:gd name="connsiteY8" fmla="*/ 10335 h 1627204"/>
              <a:gd name="connsiteX9" fmla="*/ 845344 w 2852737"/>
              <a:gd name="connsiteY9" fmla="*/ 67486 h 1627204"/>
              <a:gd name="connsiteX10" fmla="*/ 890588 w 2852737"/>
              <a:gd name="connsiteY10" fmla="*/ 177023 h 1627204"/>
              <a:gd name="connsiteX11" fmla="*/ 1019175 w 2852737"/>
              <a:gd name="connsiteY11" fmla="*/ 524685 h 1627204"/>
              <a:gd name="connsiteX12" fmla="*/ 1184275 w 2852737"/>
              <a:gd name="connsiteY12" fmla="*/ 1032685 h 1627204"/>
              <a:gd name="connsiteX13" fmla="*/ 1314450 w 2852737"/>
              <a:gd name="connsiteY13" fmla="*/ 1334310 h 1627204"/>
              <a:gd name="connsiteX14" fmla="*/ 1371600 w 2852737"/>
              <a:gd name="connsiteY14" fmla="*/ 1400985 h 1627204"/>
              <a:gd name="connsiteX15" fmla="*/ 1447800 w 2852737"/>
              <a:gd name="connsiteY15" fmla="*/ 1448610 h 1627204"/>
              <a:gd name="connsiteX16" fmla="*/ 1543050 w 2852737"/>
              <a:gd name="connsiteY16" fmla="*/ 1477185 h 1627204"/>
              <a:gd name="connsiteX17" fmla="*/ 1724025 w 2852737"/>
              <a:gd name="connsiteY17" fmla="*/ 1524810 h 1627204"/>
              <a:gd name="connsiteX18" fmla="*/ 1952625 w 2852737"/>
              <a:gd name="connsiteY18" fmla="*/ 1553385 h 1627204"/>
              <a:gd name="connsiteX19" fmla="*/ 2257425 w 2852737"/>
              <a:gd name="connsiteY19" fmla="*/ 1572435 h 1627204"/>
              <a:gd name="connsiteX20" fmla="*/ 2438400 w 2852737"/>
              <a:gd name="connsiteY20" fmla="*/ 1586722 h 1627204"/>
              <a:gd name="connsiteX21" fmla="*/ 2600325 w 2852737"/>
              <a:gd name="connsiteY21" fmla="*/ 1601010 h 1627204"/>
              <a:gd name="connsiteX22" fmla="*/ 2852737 w 2852737"/>
              <a:gd name="connsiteY22" fmla="*/ 1627204 h 1627204"/>
              <a:gd name="connsiteX0" fmla="*/ 0 w 2852737"/>
              <a:gd name="connsiteY0" fmla="*/ 1604185 h 1627204"/>
              <a:gd name="connsiteX1" fmla="*/ 212725 w 2852737"/>
              <a:gd name="connsiteY1" fmla="*/ 1493854 h 1627204"/>
              <a:gd name="connsiteX2" fmla="*/ 269081 w 2852737"/>
              <a:gd name="connsiteY2" fmla="*/ 1431148 h 1627204"/>
              <a:gd name="connsiteX3" fmla="*/ 365125 w 2852737"/>
              <a:gd name="connsiteY3" fmla="*/ 1156510 h 1627204"/>
              <a:gd name="connsiteX4" fmla="*/ 561975 w 2852737"/>
              <a:gd name="connsiteY4" fmla="*/ 565166 h 1627204"/>
              <a:gd name="connsiteX5" fmla="*/ 704850 w 2852737"/>
              <a:gd name="connsiteY5" fmla="*/ 165116 h 1627204"/>
              <a:gd name="connsiteX6" fmla="*/ 757237 w 2852737"/>
              <a:gd name="connsiteY6" fmla="*/ 50817 h 1627204"/>
              <a:gd name="connsiteX7" fmla="*/ 790575 w 2852737"/>
              <a:gd name="connsiteY7" fmla="*/ 810 h 1627204"/>
              <a:gd name="connsiteX8" fmla="*/ 816769 w 2852737"/>
              <a:gd name="connsiteY8" fmla="*/ 10335 h 1627204"/>
              <a:gd name="connsiteX9" fmla="*/ 845344 w 2852737"/>
              <a:gd name="connsiteY9" fmla="*/ 67486 h 1627204"/>
              <a:gd name="connsiteX10" fmla="*/ 890588 w 2852737"/>
              <a:gd name="connsiteY10" fmla="*/ 177023 h 1627204"/>
              <a:gd name="connsiteX11" fmla="*/ 1019175 w 2852737"/>
              <a:gd name="connsiteY11" fmla="*/ 524685 h 1627204"/>
              <a:gd name="connsiteX12" fmla="*/ 1184275 w 2852737"/>
              <a:gd name="connsiteY12" fmla="*/ 1032685 h 1627204"/>
              <a:gd name="connsiteX13" fmla="*/ 1314450 w 2852737"/>
              <a:gd name="connsiteY13" fmla="*/ 1334310 h 1627204"/>
              <a:gd name="connsiteX14" fmla="*/ 1371600 w 2852737"/>
              <a:gd name="connsiteY14" fmla="*/ 1400985 h 1627204"/>
              <a:gd name="connsiteX15" fmla="*/ 1447800 w 2852737"/>
              <a:gd name="connsiteY15" fmla="*/ 1448610 h 1627204"/>
              <a:gd name="connsiteX16" fmla="*/ 1543050 w 2852737"/>
              <a:gd name="connsiteY16" fmla="*/ 1477185 h 1627204"/>
              <a:gd name="connsiteX17" fmla="*/ 1724025 w 2852737"/>
              <a:gd name="connsiteY17" fmla="*/ 1524810 h 1627204"/>
              <a:gd name="connsiteX18" fmla="*/ 1952625 w 2852737"/>
              <a:gd name="connsiteY18" fmla="*/ 1553385 h 1627204"/>
              <a:gd name="connsiteX19" fmla="*/ 2257425 w 2852737"/>
              <a:gd name="connsiteY19" fmla="*/ 1572435 h 1627204"/>
              <a:gd name="connsiteX20" fmla="*/ 2438400 w 2852737"/>
              <a:gd name="connsiteY20" fmla="*/ 1586722 h 1627204"/>
              <a:gd name="connsiteX21" fmla="*/ 2600325 w 2852737"/>
              <a:gd name="connsiteY21" fmla="*/ 1601010 h 1627204"/>
              <a:gd name="connsiteX22" fmla="*/ 2852737 w 2852737"/>
              <a:gd name="connsiteY22" fmla="*/ 1627204 h 162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52737" h="1627204">
                <a:moveTo>
                  <a:pt x="0" y="1604185"/>
                </a:moveTo>
                <a:cubicBezTo>
                  <a:pt x="89958" y="1573758"/>
                  <a:pt x="141817" y="1530631"/>
                  <a:pt x="212725" y="1493854"/>
                </a:cubicBezTo>
                <a:cubicBezTo>
                  <a:pt x="243681" y="1471629"/>
                  <a:pt x="242887" y="1472422"/>
                  <a:pt x="269081" y="1431148"/>
                </a:cubicBezTo>
                <a:lnTo>
                  <a:pt x="365125" y="1156510"/>
                </a:lnTo>
                <a:lnTo>
                  <a:pt x="561975" y="565166"/>
                </a:lnTo>
                <a:lnTo>
                  <a:pt x="704850" y="165116"/>
                </a:lnTo>
                <a:cubicBezTo>
                  <a:pt x="724693" y="127016"/>
                  <a:pt x="737394" y="88917"/>
                  <a:pt x="757237" y="50817"/>
                </a:cubicBezTo>
                <a:lnTo>
                  <a:pt x="790575" y="810"/>
                </a:lnTo>
                <a:cubicBezTo>
                  <a:pt x="796131" y="6366"/>
                  <a:pt x="804069" y="-9509"/>
                  <a:pt x="816769" y="10335"/>
                </a:cubicBezTo>
                <a:cubicBezTo>
                  <a:pt x="827088" y="30179"/>
                  <a:pt x="835025" y="47642"/>
                  <a:pt x="845344" y="67486"/>
                </a:cubicBezTo>
                <a:lnTo>
                  <a:pt x="890588" y="177023"/>
                </a:lnTo>
                <a:cubicBezTo>
                  <a:pt x="933450" y="292910"/>
                  <a:pt x="970227" y="382075"/>
                  <a:pt x="1019175" y="524685"/>
                </a:cubicBezTo>
                <a:cubicBezTo>
                  <a:pt x="1068123" y="667295"/>
                  <a:pt x="1133475" y="861235"/>
                  <a:pt x="1184275" y="1032685"/>
                </a:cubicBezTo>
                <a:lnTo>
                  <a:pt x="1314450" y="1334310"/>
                </a:lnTo>
                <a:lnTo>
                  <a:pt x="1371600" y="1400985"/>
                </a:lnTo>
                <a:lnTo>
                  <a:pt x="1447800" y="1448610"/>
                </a:lnTo>
                <a:lnTo>
                  <a:pt x="1543050" y="1477185"/>
                </a:lnTo>
                <a:lnTo>
                  <a:pt x="1724025" y="1524810"/>
                </a:lnTo>
                <a:lnTo>
                  <a:pt x="1952625" y="1553385"/>
                </a:lnTo>
                <a:lnTo>
                  <a:pt x="2257425" y="1572435"/>
                </a:lnTo>
                <a:lnTo>
                  <a:pt x="2438400" y="1586722"/>
                </a:lnTo>
                <a:lnTo>
                  <a:pt x="2600325" y="1601010"/>
                </a:lnTo>
                <a:lnTo>
                  <a:pt x="2852737" y="162720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Elbow Connector 107"/>
          <p:cNvCxnSpPr/>
          <p:nvPr/>
        </p:nvCxnSpPr>
        <p:spPr>
          <a:xfrm rot="16200000" flipH="1">
            <a:off x="6314844" y="3315452"/>
            <a:ext cx="1633168" cy="1"/>
          </a:xfrm>
          <a:prstGeom prst="bentConnector3">
            <a:avLst>
              <a:gd name="adj1" fmla="val 113997"/>
            </a:avLst>
          </a:prstGeom>
          <a:ln w="15875">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151" name="Elbow Connector 150"/>
          <p:cNvCxnSpPr/>
          <p:nvPr/>
        </p:nvCxnSpPr>
        <p:spPr>
          <a:xfrm flipV="1">
            <a:off x="7131428" y="4363006"/>
            <a:ext cx="3393722" cy="1"/>
          </a:xfrm>
          <a:prstGeom prst="bentConnector3">
            <a:avLst>
              <a:gd name="adj1" fmla="val 50000"/>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0" name="Rectangle 159"/>
          <p:cNvSpPr/>
          <p:nvPr/>
        </p:nvSpPr>
        <p:spPr>
          <a:xfrm rot="16200000">
            <a:off x="6282677" y="3355501"/>
            <a:ext cx="1356462" cy="246221"/>
          </a:xfrm>
          <a:prstGeom prst="rect">
            <a:avLst/>
          </a:prstGeom>
        </p:spPr>
        <p:txBody>
          <a:bodyPr wrap="none">
            <a:spAutoFit/>
          </a:bodyPr>
          <a:lstStyle/>
          <a:p>
            <a:r>
              <a:rPr lang="en-US" sz="1000" b="1" dirty="0"/>
              <a:t>Quantity of Producers</a:t>
            </a:r>
          </a:p>
        </p:txBody>
      </p:sp>
      <p:sp>
        <p:nvSpPr>
          <p:cNvPr id="161" name="Rectangle 160"/>
          <p:cNvSpPr/>
          <p:nvPr/>
        </p:nvSpPr>
        <p:spPr>
          <a:xfrm>
            <a:off x="7858151" y="4371042"/>
            <a:ext cx="1205779" cy="246221"/>
          </a:xfrm>
          <a:prstGeom prst="rect">
            <a:avLst/>
          </a:prstGeom>
        </p:spPr>
        <p:txBody>
          <a:bodyPr wrap="none">
            <a:spAutoFit/>
          </a:bodyPr>
          <a:lstStyle/>
          <a:p>
            <a:r>
              <a:rPr lang="en-US" sz="1000" b="1" dirty="0"/>
              <a:t>Emissions Intensity</a:t>
            </a:r>
          </a:p>
        </p:txBody>
      </p:sp>
      <p:cxnSp>
        <p:nvCxnSpPr>
          <p:cNvPr id="164" name="Straight Arrow Connector 163"/>
          <p:cNvCxnSpPr/>
          <p:nvPr/>
        </p:nvCxnSpPr>
        <p:spPr>
          <a:xfrm flipV="1">
            <a:off x="7838130" y="2938599"/>
            <a:ext cx="196596" cy="142263"/>
          </a:xfrm>
          <a:prstGeom prst="straightConnector1">
            <a:avLst/>
          </a:prstGeom>
          <a:noFill/>
          <a:ln w="22225">
            <a:solidFill>
              <a:srgbClr val="C00000"/>
            </a:solidFill>
            <a:prstDash val="sysDash"/>
          </a:ln>
        </p:spPr>
        <p:style>
          <a:lnRef idx="1">
            <a:schemeClr val="accent1"/>
          </a:lnRef>
          <a:fillRef idx="3">
            <a:schemeClr val="accent1"/>
          </a:fillRef>
          <a:effectRef idx="2">
            <a:schemeClr val="accent1"/>
          </a:effectRef>
          <a:fontRef idx="minor">
            <a:schemeClr val="lt1"/>
          </a:fontRef>
        </p:style>
      </p:cxnSp>
      <p:cxnSp>
        <p:nvCxnSpPr>
          <p:cNvPr id="167" name="Straight Arrow Connector 166"/>
          <p:cNvCxnSpPr/>
          <p:nvPr/>
        </p:nvCxnSpPr>
        <p:spPr>
          <a:xfrm flipV="1">
            <a:off x="7885097" y="2772684"/>
            <a:ext cx="134277" cy="106885"/>
          </a:xfrm>
          <a:prstGeom prst="straightConnector1">
            <a:avLst/>
          </a:prstGeom>
          <a:noFill/>
          <a:ln w="22225">
            <a:solidFill>
              <a:srgbClr val="C00000"/>
            </a:solidFill>
            <a:prstDash val="sysDash"/>
          </a:ln>
        </p:spPr>
        <p:style>
          <a:lnRef idx="1">
            <a:schemeClr val="accent1"/>
          </a:lnRef>
          <a:fillRef idx="3">
            <a:schemeClr val="accent1"/>
          </a:fillRef>
          <a:effectRef idx="2">
            <a:schemeClr val="accent1"/>
          </a:effectRef>
          <a:fontRef idx="minor">
            <a:schemeClr val="lt1"/>
          </a:fontRef>
        </p:style>
      </p:cxnSp>
      <p:cxnSp>
        <p:nvCxnSpPr>
          <p:cNvPr id="168" name="Straight Arrow Connector 167"/>
          <p:cNvCxnSpPr/>
          <p:nvPr/>
        </p:nvCxnSpPr>
        <p:spPr>
          <a:xfrm flipV="1">
            <a:off x="7775179" y="3080345"/>
            <a:ext cx="316621" cy="229116"/>
          </a:xfrm>
          <a:prstGeom prst="straightConnector1">
            <a:avLst/>
          </a:prstGeom>
          <a:noFill/>
          <a:ln w="22225">
            <a:solidFill>
              <a:srgbClr val="C00000"/>
            </a:solidFill>
            <a:prstDash val="sysDash"/>
          </a:ln>
        </p:spPr>
        <p:style>
          <a:lnRef idx="1">
            <a:schemeClr val="accent1"/>
          </a:lnRef>
          <a:fillRef idx="3">
            <a:schemeClr val="accent1"/>
          </a:fillRef>
          <a:effectRef idx="2">
            <a:schemeClr val="accent1"/>
          </a:effectRef>
          <a:fontRef idx="minor">
            <a:schemeClr val="lt1"/>
          </a:fontRef>
        </p:style>
      </p:cxnSp>
      <p:cxnSp>
        <p:nvCxnSpPr>
          <p:cNvPr id="169" name="Straight Arrow Connector 168"/>
          <p:cNvCxnSpPr/>
          <p:nvPr/>
        </p:nvCxnSpPr>
        <p:spPr>
          <a:xfrm flipV="1">
            <a:off x="7740588" y="3240881"/>
            <a:ext cx="421422" cy="304954"/>
          </a:xfrm>
          <a:prstGeom prst="straightConnector1">
            <a:avLst/>
          </a:prstGeom>
          <a:noFill/>
          <a:ln w="22225">
            <a:solidFill>
              <a:srgbClr val="C00000"/>
            </a:solidFill>
            <a:prstDash val="sysDash"/>
          </a:ln>
        </p:spPr>
        <p:style>
          <a:lnRef idx="1">
            <a:schemeClr val="accent1"/>
          </a:lnRef>
          <a:fillRef idx="3">
            <a:schemeClr val="accent1"/>
          </a:fillRef>
          <a:effectRef idx="2">
            <a:schemeClr val="accent1"/>
          </a:effectRef>
          <a:fontRef idx="minor">
            <a:schemeClr val="lt1"/>
          </a:fontRef>
        </p:style>
      </p:cxnSp>
      <p:cxnSp>
        <p:nvCxnSpPr>
          <p:cNvPr id="170" name="Straight Arrow Connector 169"/>
          <p:cNvCxnSpPr/>
          <p:nvPr/>
        </p:nvCxnSpPr>
        <p:spPr>
          <a:xfrm flipV="1">
            <a:off x="7774330" y="3454087"/>
            <a:ext cx="421422" cy="304954"/>
          </a:xfrm>
          <a:prstGeom prst="straightConnector1">
            <a:avLst/>
          </a:prstGeom>
          <a:noFill/>
          <a:ln w="22225">
            <a:solidFill>
              <a:srgbClr val="C00000"/>
            </a:solidFill>
            <a:prstDash val="sysDash"/>
          </a:ln>
        </p:spPr>
        <p:style>
          <a:lnRef idx="1">
            <a:schemeClr val="accent1"/>
          </a:lnRef>
          <a:fillRef idx="3">
            <a:schemeClr val="accent1"/>
          </a:fillRef>
          <a:effectRef idx="2">
            <a:schemeClr val="accent1"/>
          </a:effectRef>
          <a:fontRef idx="minor">
            <a:schemeClr val="lt1"/>
          </a:fontRef>
        </p:style>
      </p:cxnSp>
      <p:cxnSp>
        <p:nvCxnSpPr>
          <p:cNvPr id="171" name="Straight Arrow Connector 170"/>
          <p:cNvCxnSpPr/>
          <p:nvPr/>
        </p:nvCxnSpPr>
        <p:spPr>
          <a:xfrm flipV="1">
            <a:off x="7773479" y="3643047"/>
            <a:ext cx="509920" cy="368994"/>
          </a:xfrm>
          <a:prstGeom prst="straightConnector1">
            <a:avLst/>
          </a:prstGeom>
          <a:noFill/>
          <a:ln w="22225">
            <a:solidFill>
              <a:srgbClr val="C00000"/>
            </a:solidFill>
            <a:prstDash val="sysDash"/>
          </a:ln>
        </p:spPr>
        <p:style>
          <a:lnRef idx="1">
            <a:schemeClr val="accent1"/>
          </a:lnRef>
          <a:fillRef idx="3">
            <a:schemeClr val="accent1"/>
          </a:fillRef>
          <a:effectRef idx="2">
            <a:schemeClr val="accent1"/>
          </a:effectRef>
          <a:fontRef idx="minor">
            <a:schemeClr val="lt1"/>
          </a:fontRef>
        </p:style>
      </p:cxnSp>
      <p:cxnSp>
        <p:nvCxnSpPr>
          <p:cNvPr id="172" name="Straight Arrow Connector 171"/>
          <p:cNvCxnSpPr/>
          <p:nvPr/>
        </p:nvCxnSpPr>
        <p:spPr>
          <a:xfrm flipV="1">
            <a:off x="7812430" y="3847247"/>
            <a:ext cx="509920" cy="368994"/>
          </a:xfrm>
          <a:prstGeom prst="straightConnector1">
            <a:avLst/>
          </a:prstGeom>
          <a:noFill/>
          <a:ln w="22225">
            <a:solidFill>
              <a:srgbClr val="C00000"/>
            </a:solidFill>
            <a:prstDash val="sysDash"/>
          </a:ln>
        </p:spPr>
        <p:style>
          <a:lnRef idx="1">
            <a:schemeClr val="accent1"/>
          </a:lnRef>
          <a:fillRef idx="3">
            <a:schemeClr val="accent1"/>
          </a:fillRef>
          <a:effectRef idx="2">
            <a:schemeClr val="accent1"/>
          </a:effectRef>
          <a:fontRef idx="minor">
            <a:schemeClr val="lt1"/>
          </a:fontRef>
        </p:style>
      </p:cxnSp>
      <p:cxnSp>
        <p:nvCxnSpPr>
          <p:cNvPr id="173" name="Straight Arrow Connector 172"/>
          <p:cNvCxnSpPr/>
          <p:nvPr/>
        </p:nvCxnSpPr>
        <p:spPr>
          <a:xfrm flipV="1">
            <a:off x="7986219" y="4024047"/>
            <a:ext cx="421422" cy="304954"/>
          </a:xfrm>
          <a:prstGeom prst="straightConnector1">
            <a:avLst/>
          </a:prstGeom>
          <a:noFill/>
          <a:ln w="22225">
            <a:solidFill>
              <a:srgbClr val="C00000"/>
            </a:solidFill>
            <a:prstDash val="sysDash"/>
          </a:ln>
        </p:spPr>
        <p:style>
          <a:lnRef idx="1">
            <a:schemeClr val="accent1"/>
          </a:lnRef>
          <a:fillRef idx="3">
            <a:schemeClr val="accent1"/>
          </a:fillRef>
          <a:effectRef idx="2">
            <a:schemeClr val="accent1"/>
          </a:effectRef>
          <a:fontRef idx="minor">
            <a:schemeClr val="lt1"/>
          </a:fontRef>
        </p:style>
      </p:cxnSp>
      <p:cxnSp>
        <p:nvCxnSpPr>
          <p:cNvPr id="174" name="Straight Arrow Connector 173"/>
          <p:cNvCxnSpPr/>
          <p:nvPr/>
        </p:nvCxnSpPr>
        <p:spPr>
          <a:xfrm flipV="1">
            <a:off x="8303530" y="4109561"/>
            <a:ext cx="316621" cy="229116"/>
          </a:xfrm>
          <a:prstGeom prst="straightConnector1">
            <a:avLst/>
          </a:prstGeom>
          <a:noFill/>
          <a:ln w="22225">
            <a:solidFill>
              <a:srgbClr val="C00000"/>
            </a:solidFill>
            <a:prstDash val="sysDash"/>
          </a:ln>
        </p:spPr>
        <p:style>
          <a:lnRef idx="1">
            <a:schemeClr val="accent1"/>
          </a:lnRef>
          <a:fillRef idx="3">
            <a:schemeClr val="accent1"/>
          </a:fillRef>
          <a:effectRef idx="2">
            <a:schemeClr val="accent1"/>
          </a:effectRef>
          <a:fontRef idx="minor">
            <a:schemeClr val="lt1"/>
          </a:fontRef>
        </p:style>
      </p:cxnSp>
      <p:cxnSp>
        <p:nvCxnSpPr>
          <p:cNvPr id="176" name="Straight Arrow Connector 175"/>
          <p:cNvCxnSpPr/>
          <p:nvPr/>
        </p:nvCxnSpPr>
        <p:spPr>
          <a:xfrm flipV="1">
            <a:off x="8909709" y="4242297"/>
            <a:ext cx="110974" cy="73005"/>
          </a:xfrm>
          <a:prstGeom prst="straightConnector1">
            <a:avLst/>
          </a:prstGeom>
          <a:noFill/>
          <a:ln w="22225">
            <a:solidFill>
              <a:srgbClr val="C00000"/>
            </a:solidFill>
            <a:prstDash val="sysDash"/>
          </a:ln>
        </p:spPr>
        <p:style>
          <a:lnRef idx="1">
            <a:schemeClr val="accent1"/>
          </a:lnRef>
          <a:fillRef idx="3">
            <a:schemeClr val="accent1"/>
          </a:fillRef>
          <a:effectRef idx="2">
            <a:schemeClr val="accent1"/>
          </a:effectRef>
          <a:fontRef idx="minor">
            <a:schemeClr val="lt1"/>
          </a:fontRef>
        </p:style>
      </p:cxnSp>
      <p:cxnSp>
        <p:nvCxnSpPr>
          <p:cNvPr id="177" name="Straight Arrow Connector 176"/>
          <p:cNvCxnSpPr/>
          <p:nvPr/>
        </p:nvCxnSpPr>
        <p:spPr>
          <a:xfrm flipV="1">
            <a:off x="9200022" y="4253234"/>
            <a:ext cx="100885" cy="66368"/>
          </a:xfrm>
          <a:prstGeom prst="straightConnector1">
            <a:avLst/>
          </a:prstGeom>
          <a:noFill/>
          <a:ln w="22225">
            <a:solidFill>
              <a:srgbClr val="C00000"/>
            </a:solidFill>
            <a:prstDash val="sysDash"/>
          </a:ln>
        </p:spPr>
        <p:style>
          <a:lnRef idx="1">
            <a:schemeClr val="accent1"/>
          </a:lnRef>
          <a:fillRef idx="3">
            <a:schemeClr val="accent1"/>
          </a:fillRef>
          <a:effectRef idx="2">
            <a:schemeClr val="accent1"/>
          </a:effectRef>
          <a:fontRef idx="minor">
            <a:schemeClr val="lt1"/>
          </a:fontRef>
        </p:style>
      </p:cxnSp>
      <p:sp>
        <p:nvSpPr>
          <p:cNvPr id="135" name="Rectangle 134"/>
          <p:cNvSpPr/>
          <p:nvPr/>
        </p:nvSpPr>
        <p:spPr>
          <a:xfrm>
            <a:off x="1895639" y="5253607"/>
            <a:ext cx="8473364" cy="1107996"/>
          </a:xfrm>
          <a:prstGeom prst="rect">
            <a:avLst/>
          </a:prstGeom>
        </p:spPr>
        <p:txBody>
          <a:bodyPr wrap="square" anchor="ctr">
            <a:noAutofit/>
          </a:bodyPr>
          <a:lstStyle/>
          <a:p>
            <a:pPr algn="ctr">
              <a:spcAft>
                <a:spcPts val="300"/>
              </a:spcAft>
            </a:pPr>
            <a:r>
              <a:rPr lang="en-US" b="1" i="1" dirty="0"/>
              <a:t>There is ample potential to increase the efficiency and</a:t>
            </a:r>
            <a:br>
              <a:rPr lang="en-US" b="1" i="1" dirty="0"/>
            </a:br>
            <a:r>
              <a:rPr lang="en-US" b="1" i="1" dirty="0"/>
              <a:t> emissions intensity of livestock systems both across and within regions.</a:t>
            </a:r>
          </a:p>
        </p:txBody>
      </p:sp>
      <p:sp>
        <p:nvSpPr>
          <p:cNvPr id="183" name="TextBox 182"/>
          <p:cNvSpPr txBox="1"/>
          <p:nvPr/>
        </p:nvSpPr>
        <p:spPr>
          <a:xfrm>
            <a:off x="214395" y="6427042"/>
            <a:ext cx="4738605" cy="369332"/>
          </a:xfrm>
          <a:prstGeom prst="rect">
            <a:avLst/>
          </a:prstGeom>
          <a:noFill/>
        </p:spPr>
        <p:txBody>
          <a:bodyPr wrap="none" rtlCol="0">
            <a:spAutoFit/>
          </a:bodyPr>
          <a:lstStyle>
            <a:defPPr>
              <a:defRPr lang="en-US"/>
            </a:defPPr>
            <a:lvl1pPr>
              <a:defRPr sz="1200"/>
            </a:lvl1pPr>
          </a:lstStyle>
          <a:p>
            <a:pPr algn="r"/>
            <a:r>
              <a:rPr lang="en-US" sz="1800" dirty="0"/>
              <a:t>Based on results of the GLEAM Model, FAO 2013</a:t>
            </a:r>
          </a:p>
        </p:txBody>
      </p:sp>
      <p:sp>
        <p:nvSpPr>
          <p:cNvPr id="184" name="TextBox 183"/>
          <p:cNvSpPr txBox="1"/>
          <p:nvPr/>
        </p:nvSpPr>
        <p:spPr>
          <a:xfrm>
            <a:off x="8505275" y="2138247"/>
            <a:ext cx="2152256" cy="1263400"/>
          </a:xfrm>
          <a:prstGeom prst="rect">
            <a:avLst/>
          </a:prstGeom>
          <a:solidFill>
            <a:schemeClr val="bg2">
              <a:lumMod val="90000"/>
              <a:alpha val="70000"/>
            </a:schemeClr>
          </a:solidFill>
        </p:spPr>
        <p:txBody>
          <a:bodyPr wrap="square" rtlCol="0" anchor="ctr">
            <a:noAutofit/>
          </a:bodyPr>
          <a:lstStyle/>
          <a:p>
            <a:pPr algn="ctr">
              <a:spcAft>
                <a:spcPts val="300"/>
              </a:spcAft>
            </a:pPr>
            <a:endParaRPr lang="en-US" sz="1000" dirty="0"/>
          </a:p>
        </p:txBody>
      </p:sp>
      <p:sp>
        <p:nvSpPr>
          <p:cNvPr id="185" name="Rectangle 184"/>
          <p:cNvSpPr/>
          <p:nvPr/>
        </p:nvSpPr>
        <p:spPr>
          <a:xfrm>
            <a:off x="8524542" y="2208882"/>
            <a:ext cx="2131379" cy="1184476"/>
          </a:xfrm>
          <a:prstGeom prst="rect">
            <a:avLst/>
          </a:prstGeom>
        </p:spPr>
        <p:txBody>
          <a:bodyPr wrap="square">
            <a:noAutofit/>
          </a:bodyPr>
          <a:lstStyle/>
          <a:p>
            <a:pPr>
              <a:spcAft>
                <a:spcPts val="300"/>
              </a:spcAft>
            </a:pPr>
            <a:r>
              <a:rPr lang="en-US" sz="1300" dirty="0"/>
              <a:t>The Top 10% most efficient producers  in every region are already producing highly efficiently using </a:t>
            </a:r>
            <a:r>
              <a:rPr lang="en-US" sz="1300" b="1" dirty="0"/>
              <a:t>existing technologies</a:t>
            </a:r>
            <a:r>
              <a:rPr lang="en-US" sz="1300" dirty="0"/>
              <a:t>.</a:t>
            </a:r>
          </a:p>
        </p:txBody>
      </p:sp>
      <p:sp>
        <p:nvSpPr>
          <p:cNvPr id="188" name="Oval 187"/>
          <p:cNvSpPr/>
          <p:nvPr/>
        </p:nvSpPr>
        <p:spPr>
          <a:xfrm flipV="1">
            <a:off x="4191000" y="2888657"/>
            <a:ext cx="417729" cy="383377"/>
          </a:xfrm>
          <a:prstGeom prst="ellipse">
            <a:avLst/>
          </a:prstGeom>
          <a:noFill/>
          <a:ln w="22225">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cxnSp>
        <p:nvCxnSpPr>
          <p:cNvPr id="189" name="Straight Arrow Connector 188"/>
          <p:cNvCxnSpPr>
            <a:endCxn id="188" idx="0"/>
          </p:cNvCxnSpPr>
          <p:nvPr/>
        </p:nvCxnSpPr>
        <p:spPr>
          <a:xfrm flipV="1">
            <a:off x="3898498" y="3272034"/>
            <a:ext cx="501366" cy="1160725"/>
          </a:xfrm>
          <a:prstGeom prst="straightConnector1">
            <a:avLst/>
          </a:prstGeom>
          <a:noFill/>
          <a:ln w="22225">
            <a:solidFill>
              <a:srgbClr val="C00000"/>
            </a:solidFill>
            <a:prstDash val="sysDash"/>
          </a:ln>
        </p:spPr>
        <p:style>
          <a:lnRef idx="1">
            <a:schemeClr val="accent1"/>
          </a:lnRef>
          <a:fillRef idx="3">
            <a:schemeClr val="accent1"/>
          </a:fillRef>
          <a:effectRef idx="2">
            <a:schemeClr val="accent1"/>
          </a:effectRef>
          <a:fontRef idx="minor">
            <a:schemeClr val="lt1"/>
          </a:fontRef>
        </p:style>
      </p:cxnSp>
      <p:sp>
        <p:nvSpPr>
          <p:cNvPr id="145" name="Rectangle 144"/>
          <p:cNvSpPr/>
          <p:nvPr/>
        </p:nvSpPr>
        <p:spPr>
          <a:xfrm>
            <a:off x="7178117" y="2873815"/>
            <a:ext cx="583814" cy="369332"/>
          </a:xfrm>
          <a:prstGeom prst="rect">
            <a:avLst/>
          </a:prstGeom>
        </p:spPr>
        <p:txBody>
          <a:bodyPr wrap="none">
            <a:spAutoFit/>
          </a:bodyPr>
          <a:lstStyle/>
          <a:p>
            <a:r>
              <a:rPr lang="en-US" b="1" dirty="0">
                <a:solidFill>
                  <a:srgbClr val="0070C0"/>
                </a:solidFill>
              </a:rPr>
              <a:t>10%</a:t>
            </a:r>
          </a:p>
        </p:txBody>
      </p:sp>
      <p:sp>
        <p:nvSpPr>
          <p:cNvPr id="198" name="Rectangle 197"/>
          <p:cNvSpPr/>
          <p:nvPr/>
        </p:nvSpPr>
        <p:spPr>
          <a:xfrm>
            <a:off x="8549717" y="3712015"/>
            <a:ext cx="583814" cy="369332"/>
          </a:xfrm>
          <a:prstGeom prst="rect">
            <a:avLst/>
          </a:prstGeom>
        </p:spPr>
        <p:txBody>
          <a:bodyPr wrap="none">
            <a:spAutoFit/>
          </a:bodyPr>
          <a:lstStyle/>
          <a:p>
            <a:r>
              <a:rPr lang="en-US" b="1" dirty="0">
                <a:solidFill>
                  <a:srgbClr val="C00000"/>
                </a:solidFill>
              </a:rPr>
              <a:t>90%</a:t>
            </a:r>
          </a:p>
        </p:txBody>
      </p:sp>
      <p:pic>
        <p:nvPicPr>
          <p:cNvPr id="46" name="Picture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53809" y="6410554"/>
            <a:ext cx="1946506" cy="385820"/>
          </a:xfrm>
          <a:prstGeom prst="rect">
            <a:avLst/>
          </a:prstGeom>
        </p:spPr>
      </p:pic>
    </p:spTree>
    <p:extLst>
      <p:ext uri="{BB962C8B-B14F-4D97-AF65-F5344CB8AC3E}">
        <p14:creationId xmlns:p14="http://schemas.microsoft.com/office/powerpoint/2010/main" val="1938597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3" name="TextBox 12"/>
          <p:cNvSpPr txBox="1"/>
          <p:nvPr/>
        </p:nvSpPr>
        <p:spPr>
          <a:xfrm>
            <a:off x="651175" y="1520348"/>
            <a:ext cx="7585709" cy="2771656"/>
          </a:xfrm>
          <a:prstGeom prst="rect">
            <a:avLst/>
          </a:prstGeom>
          <a:solidFill>
            <a:schemeClr val="bg2">
              <a:lumMod val="90000"/>
              <a:alpha val="70000"/>
            </a:schemeClr>
          </a:solidFill>
        </p:spPr>
        <p:txBody>
          <a:bodyPr wrap="square" rtlCol="0" anchor="ctr">
            <a:noAutofit/>
          </a:bodyPr>
          <a:lstStyle/>
          <a:p>
            <a:pPr algn="ctr">
              <a:spcAft>
                <a:spcPts val="300"/>
              </a:spcAft>
            </a:pPr>
            <a:endParaRPr lang="en-US" sz="1000" dirty="0"/>
          </a:p>
        </p:txBody>
      </p:sp>
      <p:sp>
        <p:nvSpPr>
          <p:cNvPr id="15" name="Rectangle 14"/>
          <p:cNvSpPr/>
          <p:nvPr/>
        </p:nvSpPr>
        <p:spPr>
          <a:xfrm rot="16200000">
            <a:off x="220929" y="2467378"/>
            <a:ext cx="2018898" cy="1026695"/>
          </a:xfrm>
          <a:prstGeom prst="rect">
            <a:avLst/>
          </a:prstGeom>
        </p:spPr>
        <p:txBody>
          <a:bodyPr wrap="square">
            <a:noAutofit/>
          </a:bodyPr>
          <a:lstStyle/>
          <a:p>
            <a:pPr algn="ctr">
              <a:spcAft>
                <a:spcPts val="300"/>
              </a:spcAft>
            </a:pPr>
            <a:r>
              <a:rPr lang="en-US" sz="2200" b="1" dirty="0">
                <a:solidFill>
                  <a:srgbClr val="C00000"/>
                </a:solidFill>
              </a:rPr>
              <a:t>PRODUCTIVITY</a:t>
            </a:r>
          </a:p>
        </p:txBody>
      </p:sp>
      <p:sp>
        <p:nvSpPr>
          <p:cNvPr id="16" name="TextBox 15"/>
          <p:cNvSpPr txBox="1"/>
          <p:nvPr/>
        </p:nvSpPr>
        <p:spPr>
          <a:xfrm>
            <a:off x="8309668" y="1531539"/>
            <a:ext cx="3337167" cy="2771657"/>
          </a:xfrm>
          <a:prstGeom prst="rect">
            <a:avLst/>
          </a:prstGeom>
          <a:solidFill>
            <a:schemeClr val="bg2">
              <a:lumMod val="90000"/>
              <a:alpha val="70000"/>
            </a:schemeClr>
          </a:solidFill>
        </p:spPr>
        <p:txBody>
          <a:bodyPr wrap="square" rtlCol="0" anchor="ctr">
            <a:noAutofit/>
          </a:bodyPr>
          <a:lstStyle/>
          <a:p>
            <a:pPr algn="ctr">
              <a:spcAft>
                <a:spcPts val="300"/>
              </a:spcAft>
            </a:pPr>
            <a:endParaRPr lang="en-US" sz="1000" dirty="0"/>
          </a:p>
        </p:txBody>
      </p:sp>
      <p:sp>
        <p:nvSpPr>
          <p:cNvPr id="17" name="Rectangle 16"/>
          <p:cNvSpPr/>
          <p:nvPr/>
        </p:nvSpPr>
        <p:spPr>
          <a:xfrm>
            <a:off x="8754467" y="2083340"/>
            <a:ext cx="2723239" cy="2127506"/>
          </a:xfrm>
          <a:prstGeom prst="rect">
            <a:avLst/>
          </a:prstGeom>
        </p:spPr>
        <p:txBody>
          <a:bodyPr wrap="square">
            <a:noAutofit/>
          </a:bodyPr>
          <a:lstStyle/>
          <a:p>
            <a:pPr marL="228600" indent="-228600">
              <a:spcAft>
                <a:spcPts val="300"/>
              </a:spcAft>
              <a:buFont typeface="Wingdings" panose="05000000000000000000" pitchFamily="2" charset="2"/>
              <a:buChar char="§"/>
            </a:pPr>
            <a:r>
              <a:rPr lang="en-US" sz="1700" b="1" dirty="0"/>
              <a:t>Higher incomes for farmers</a:t>
            </a:r>
          </a:p>
          <a:p>
            <a:pPr marL="228600" indent="-228600">
              <a:spcAft>
                <a:spcPts val="300"/>
              </a:spcAft>
              <a:buFont typeface="Wingdings" panose="05000000000000000000" pitchFamily="2" charset="2"/>
              <a:buChar char="§"/>
            </a:pPr>
            <a:r>
              <a:rPr lang="en-US" sz="1700" dirty="0"/>
              <a:t>Healthier animals</a:t>
            </a:r>
          </a:p>
          <a:p>
            <a:pPr marL="228600" indent="-228600">
              <a:spcAft>
                <a:spcPts val="300"/>
              </a:spcAft>
              <a:buFont typeface="Wingdings" panose="05000000000000000000" pitchFamily="2" charset="2"/>
              <a:buChar char="§"/>
            </a:pPr>
            <a:r>
              <a:rPr lang="en-US" sz="1700" dirty="0"/>
              <a:t>Biodiversity conservation due to reduced land </a:t>
            </a:r>
            <a:r>
              <a:rPr lang="en-US" sz="1700" dirty="0" smtClean="0"/>
              <a:t>pressure</a:t>
            </a:r>
            <a:endParaRPr lang="en-US" sz="1700" dirty="0"/>
          </a:p>
          <a:p>
            <a:pPr>
              <a:spcAft>
                <a:spcPts val="300"/>
              </a:spcAft>
            </a:pPr>
            <a:endParaRPr lang="en-US" sz="1700" dirty="0"/>
          </a:p>
        </p:txBody>
      </p:sp>
      <p:sp>
        <p:nvSpPr>
          <p:cNvPr id="18" name="Rectangle 17"/>
          <p:cNvSpPr/>
          <p:nvPr/>
        </p:nvSpPr>
        <p:spPr>
          <a:xfrm rot="16200000">
            <a:off x="7798651" y="2519825"/>
            <a:ext cx="1765338" cy="736471"/>
          </a:xfrm>
          <a:prstGeom prst="rect">
            <a:avLst/>
          </a:prstGeom>
        </p:spPr>
        <p:txBody>
          <a:bodyPr wrap="square">
            <a:noAutofit/>
          </a:bodyPr>
          <a:lstStyle/>
          <a:p>
            <a:pPr algn="ctr">
              <a:spcAft>
                <a:spcPts val="300"/>
              </a:spcAft>
            </a:pPr>
            <a:r>
              <a:rPr lang="en-US" sz="2200" b="1" dirty="0">
                <a:solidFill>
                  <a:srgbClr val="C00000"/>
                </a:solidFill>
              </a:rPr>
              <a:t>RESILIENCE</a:t>
            </a:r>
          </a:p>
        </p:txBody>
      </p:sp>
      <p:sp>
        <p:nvSpPr>
          <p:cNvPr id="19" name="TextBox 18"/>
          <p:cNvSpPr txBox="1"/>
          <p:nvPr/>
        </p:nvSpPr>
        <p:spPr>
          <a:xfrm>
            <a:off x="651175" y="4391099"/>
            <a:ext cx="7585709" cy="2251298"/>
          </a:xfrm>
          <a:prstGeom prst="rect">
            <a:avLst/>
          </a:prstGeom>
          <a:solidFill>
            <a:schemeClr val="bg2">
              <a:lumMod val="90000"/>
              <a:alpha val="70000"/>
            </a:schemeClr>
          </a:solidFill>
        </p:spPr>
        <p:txBody>
          <a:bodyPr wrap="square" rtlCol="0" anchor="ctr">
            <a:noAutofit/>
          </a:bodyPr>
          <a:lstStyle/>
          <a:p>
            <a:pPr algn="ctr">
              <a:spcAft>
                <a:spcPts val="300"/>
              </a:spcAft>
            </a:pPr>
            <a:endParaRPr lang="en-US" sz="1000" dirty="0"/>
          </a:p>
        </p:txBody>
      </p:sp>
      <p:sp>
        <p:nvSpPr>
          <p:cNvPr id="47" name="Rectangle 46"/>
          <p:cNvSpPr/>
          <p:nvPr/>
        </p:nvSpPr>
        <p:spPr>
          <a:xfrm>
            <a:off x="8309667" y="4391100"/>
            <a:ext cx="3337168" cy="2234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104496" y="4650079"/>
            <a:ext cx="3503567" cy="1633781"/>
          </a:xfrm>
          <a:prstGeom prst="rect">
            <a:avLst/>
          </a:prstGeom>
        </p:spPr>
        <p:txBody>
          <a:bodyPr wrap="square">
            <a:spAutoFit/>
          </a:bodyPr>
          <a:lstStyle/>
          <a:p>
            <a:pPr>
              <a:spcAft>
                <a:spcPts val="300"/>
              </a:spcAft>
            </a:pPr>
            <a:r>
              <a:rPr lang="en-US" b="1" dirty="0">
                <a:solidFill>
                  <a:srgbClr val="C00000"/>
                </a:solidFill>
              </a:rPr>
              <a:t>Potential for reduction of livestock emissions if all producers became as efficient as the Top 10%:</a:t>
            </a:r>
          </a:p>
          <a:p>
            <a:pPr marL="228600" indent="-228600">
              <a:spcAft>
                <a:spcPts val="800"/>
              </a:spcAft>
              <a:buFont typeface="Wingdings" panose="05000000000000000000" pitchFamily="2" charset="2"/>
              <a:buChar char="§"/>
            </a:pPr>
            <a:r>
              <a:rPr lang="en-US" sz="2000" b="1" dirty="0"/>
              <a:t>- </a:t>
            </a:r>
            <a:r>
              <a:rPr lang="en-US" sz="1700" b="1" dirty="0"/>
              <a:t>1.8 Gt</a:t>
            </a:r>
            <a:r>
              <a:rPr lang="en-US" sz="1700" dirty="0"/>
              <a:t> CO</a:t>
            </a:r>
            <a:r>
              <a:rPr lang="en-US" sz="1700" baseline="-30000" dirty="0"/>
              <a:t>2</a:t>
            </a:r>
            <a:r>
              <a:rPr lang="en-US" sz="1700" dirty="0"/>
              <a:t>e/</a:t>
            </a:r>
            <a:r>
              <a:rPr lang="en-US" sz="1700" dirty="0" err="1"/>
              <a:t>yr</a:t>
            </a:r>
            <a:r>
              <a:rPr lang="en-US" sz="1700" dirty="0"/>
              <a:t> in </a:t>
            </a:r>
            <a:r>
              <a:rPr lang="en-US" sz="1700" b="1" dirty="0"/>
              <a:t>2010 </a:t>
            </a:r>
          </a:p>
          <a:p>
            <a:pPr marL="228600" indent="-228600">
              <a:spcAft>
                <a:spcPts val="800"/>
              </a:spcAft>
              <a:buFont typeface="Wingdings" panose="05000000000000000000" pitchFamily="2" charset="2"/>
              <a:buChar char="§"/>
            </a:pPr>
            <a:r>
              <a:rPr lang="en-US" sz="1700" b="1" dirty="0"/>
              <a:t>&gt; 3  Gt </a:t>
            </a:r>
            <a:r>
              <a:rPr lang="en-US" sz="1700" dirty="0"/>
              <a:t>CO</a:t>
            </a:r>
            <a:r>
              <a:rPr lang="en-US" sz="1700" baseline="-30000" dirty="0"/>
              <a:t>2</a:t>
            </a:r>
            <a:r>
              <a:rPr lang="en-US" sz="1700" dirty="0"/>
              <a:t>e/</a:t>
            </a:r>
            <a:r>
              <a:rPr lang="en-US" sz="1700" dirty="0" err="1"/>
              <a:t>yr</a:t>
            </a:r>
            <a:r>
              <a:rPr lang="en-US" sz="1700" dirty="0"/>
              <a:t> in </a:t>
            </a:r>
            <a:r>
              <a:rPr lang="en-US" sz="1700" b="1" dirty="0"/>
              <a:t>2050</a:t>
            </a:r>
          </a:p>
        </p:txBody>
      </p:sp>
      <p:sp>
        <p:nvSpPr>
          <p:cNvPr id="21" name="Rectangle 20"/>
          <p:cNvSpPr/>
          <p:nvPr/>
        </p:nvSpPr>
        <p:spPr>
          <a:xfrm rot="16200000">
            <a:off x="617040" y="4479848"/>
            <a:ext cx="2209800" cy="2048256"/>
          </a:xfrm>
          <a:prstGeom prst="rect">
            <a:avLst/>
          </a:prstGeom>
        </p:spPr>
        <p:txBody>
          <a:bodyPr wrap="square">
            <a:noAutofit/>
          </a:bodyPr>
          <a:lstStyle/>
          <a:p>
            <a:pPr algn="ctr">
              <a:spcAft>
                <a:spcPts val="300"/>
              </a:spcAft>
            </a:pPr>
            <a:r>
              <a:rPr lang="en-US" sz="2200" b="1" dirty="0">
                <a:solidFill>
                  <a:srgbClr val="C00000"/>
                </a:solidFill>
              </a:rPr>
              <a:t>EMISSIONS</a:t>
            </a:r>
          </a:p>
        </p:txBody>
      </p:sp>
      <p:sp>
        <p:nvSpPr>
          <p:cNvPr id="22" name="Rectangle 21"/>
          <p:cNvSpPr/>
          <p:nvPr/>
        </p:nvSpPr>
        <p:spPr>
          <a:xfrm>
            <a:off x="4916424" y="6065621"/>
            <a:ext cx="1415461" cy="676909"/>
          </a:xfrm>
          <a:prstGeom prst="rect">
            <a:avLst/>
          </a:prstGeom>
        </p:spPr>
        <p:txBody>
          <a:bodyPr wrap="square">
            <a:noAutofit/>
          </a:bodyPr>
          <a:lstStyle/>
          <a:p>
            <a:pPr>
              <a:spcAft>
                <a:spcPts val="300"/>
              </a:spcAft>
            </a:pPr>
            <a:endParaRPr lang="en-US" sz="4000" b="1" i="1" dirty="0">
              <a:solidFill>
                <a:schemeClr val="accent3"/>
              </a:solidFill>
            </a:endParaRPr>
          </a:p>
        </p:txBody>
      </p:sp>
      <p:cxnSp>
        <p:nvCxnSpPr>
          <p:cNvPr id="3" name="Straight Arrow Connector 2"/>
          <p:cNvCxnSpPr/>
          <p:nvPr/>
        </p:nvCxnSpPr>
        <p:spPr>
          <a:xfrm>
            <a:off x="3734957" y="4682472"/>
            <a:ext cx="1" cy="1477820"/>
          </a:xfrm>
          <a:prstGeom prst="straightConnector1">
            <a:avLst/>
          </a:prstGeom>
          <a:ln w="38100">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8681320" y="4539149"/>
            <a:ext cx="2271486" cy="2580023"/>
          </a:xfrm>
          <a:prstGeom prst="rect">
            <a:avLst/>
          </a:prstGeom>
        </p:spPr>
        <p:txBody>
          <a:bodyPr wrap="square">
            <a:noAutofit/>
          </a:bodyPr>
          <a:lstStyle/>
          <a:p>
            <a:pPr>
              <a:spcAft>
                <a:spcPts val="800"/>
              </a:spcAft>
            </a:pPr>
            <a:r>
              <a:rPr lang="en-US" sz="1700" b="1" dirty="0"/>
              <a:t>Using only currently available technologies:</a:t>
            </a:r>
          </a:p>
          <a:p>
            <a:pPr marL="228600" indent="-228600">
              <a:spcAft>
                <a:spcPts val="800"/>
              </a:spcAft>
              <a:buFont typeface="Wingdings" panose="05000000000000000000" pitchFamily="2" charset="2"/>
              <a:buChar char="§"/>
            </a:pPr>
            <a:r>
              <a:rPr lang="en-US" sz="1700" dirty="0"/>
              <a:t>Feeding practices,</a:t>
            </a:r>
          </a:p>
          <a:p>
            <a:pPr marL="228600" indent="-228600">
              <a:spcAft>
                <a:spcPts val="800"/>
              </a:spcAft>
              <a:buFont typeface="Wingdings" panose="05000000000000000000" pitchFamily="2" charset="2"/>
              <a:buChar char="§"/>
            </a:pPr>
            <a:r>
              <a:rPr lang="en-US" sz="1700" dirty="0"/>
              <a:t>Animal husbandry</a:t>
            </a:r>
          </a:p>
          <a:p>
            <a:pPr marL="228600" indent="-228600">
              <a:spcAft>
                <a:spcPts val="800"/>
              </a:spcAft>
              <a:buFont typeface="Wingdings" panose="05000000000000000000" pitchFamily="2" charset="2"/>
              <a:buChar char="§"/>
            </a:pPr>
            <a:r>
              <a:rPr lang="en-US" sz="1700" dirty="0"/>
              <a:t>Health management</a:t>
            </a:r>
          </a:p>
        </p:txBody>
      </p:sp>
      <p:sp>
        <p:nvSpPr>
          <p:cNvPr id="37" name="Rectangle 36"/>
          <p:cNvSpPr/>
          <p:nvPr/>
        </p:nvSpPr>
        <p:spPr>
          <a:xfrm>
            <a:off x="2039362" y="1582637"/>
            <a:ext cx="5587922" cy="202609"/>
          </a:xfrm>
          <a:prstGeom prst="rect">
            <a:avLst/>
          </a:prstGeom>
        </p:spPr>
        <p:txBody>
          <a:bodyPr wrap="square">
            <a:noAutofit/>
          </a:bodyPr>
          <a:lstStyle/>
          <a:p>
            <a:pPr>
              <a:spcAft>
                <a:spcPts val="300"/>
              </a:spcAft>
            </a:pPr>
            <a:r>
              <a:rPr lang="en-US" sz="1600" b="1" i="1" dirty="0"/>
              <a:t>In Livestock, Higher productivity </a:t>
            </a:r>
            <a:r>
              <a:rPr lang="en-US" sz="1600" b="1" i="1" dirty="0">
                <a:sym typeface="Symbol"/>
              </a:rPr>
              <a:t></a:t>
            </a:r>
            <a:r>
              <a:rPr lang="en-US" sz="1600" b="1" i="1" dirty="0"/>
              <a:t>  Lower Emission Intensity</a:t>
            </a:r>
          </a:p>
        </p:txBody>
      </p:sp>
      <p:sp>
        <p:nvSpPr>
          <p:cNvPr id="39" name="TextBox 38"/>
          <p:cNvSpPr txBox="1"/>
          <p:nvPr/>
        </p:nvSpPr>
        <p:spPr>
          <a:xfrm>
            <a:off x="355600" y="6576542"/>
            <a:ext cx="6192786" cy="369332"/>
          </a:xfrm>
          <a:prstGeom prst="rect">
            <a:avLst/>
          </a:prstGeom>
          <a:noFill/>
        </p:spPr>
        <p:txBody>
          <a:bodyPr wrap="none" rtlCol="0">
            <a:spAutoFit/>
          </a:bodyPr>
          <a:lstStyle>
            <a:defPPr>
              <a:defRPr lang="en-US"/>
            </a:defPPr>
            <a:lvl1pPr>
              <a:defRPr sz="1200"/>
            </a:lvl1pPr>
          </a:lstStyle>
          <a:p>
            <a:pPr algn="r"/>
            <a:r>
              <a:rPr lang="en-US" sz="1800" dirty="0"/>
              <a:t>Based on results of the GLEAM Model, FAO 2013, Extrapolations</a:t>
            </a:r>
          </a:p>
        </p:txBody>
      </p:sp>
      <p:pic>
        <p:nvPicPr>
          <p:cNvPr id="26" name="Picture 2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24415" y="2092986"/>
            <a:ext cx="3389347" cy="1836478"/>
          </a:xfrm>
          <a:prstGeom prst="rect">
            <a:avLst/>
          </a:prstGeom>
        </p:spPr>
      </p:pic>
      <p:sp>
        <p:nvSpPr>
          <p:cNvPr id="27" name="Rectangle 26"/>
          <p:cNvSpPr/>
          <p:nvPr/>
        </p:nvSpPr>
        <p:spPr>
          <a:xfrm rot="16200000">
            <a:off x="665941" y="2888115"/>
            <a:ext cx="1778051" cy="246221"/>
          </a:xfrm>
          <a:prstGeom prst="rect">
            <a:avLst/>
          </a:prstGeom>
        </p:spPr>
        <p:txBody>
          <a:bodyPr wrap="none">
            <a:spAutoFit/>
          </a:bodyPr>
          <a:lstStyle/>
          <a:p>
            <a:r>
              <a:rPr lang="en-US" sz="1000" b="1" dirty="0"/>
              <a:t>Emissions (kg CO</a:t>
            </a:r>
            <a:r>
              <a:rPr lang="en-US" sz="1000" b="1" baseline="-25000" dirty="0"/>
              <a:t>2</a:t>
            </a:r>
            <a:r>
              <a:rPr lang="en-US" sz="1000" b="1" dirty="0"/>
              <a:t>-eq/kg Milk)</a:t>
            </a:r>
          </a:p>
        </p:txBody>
      </p:sp>
      <p:sp>
        <p:nvSpPr>
          <p:cNvPr id="28" name="Rectangle 27"/>
          <p:cNvSpPr/>
          <p:nvPr/>
        </p:nvSpPr>
        <p:spPr>
          <a:xfrm>
            <a:off x="2556337" y="4037220"/>
            <a:ext cx="1507144" cy="246221"/>
          </a:xfrm>
          <a:prstGeom prst="rect">
            <a:avLst/>
          </a:prstGeom>
        </p:spPr>
        <p:txBody>
          <a:bodyPr wrap="none">
            <a:spAutoFit/>
          </a:bodyPr>
          <a:lstStyle/>
          <a:p>
            <a:r>
              <a:rPr lang="en-US" sz="1000" b="1" dirty="0"/>
              <a:t>Milk Production per Cow</a:t>
            </a:r>
          </a:p>
        </p:txBody>
      </p:sp>
      <p:cxnSp>
        <p:nvCxnSpPr>
          <p:cNvPr id="30" name="Straight Arrow Connector 29"/>
          <p:cNvCxnSpPr/>
          <p:nvPr/>
        </p:nvCxnSpPr>
        <p:spPr>
          <a:xfrm>
            <a:off x="2894492" y="2401143"/>
            <a:ext cx="313192" cy="599909"/>
          </a:xfrm>
          <a:prstGeom prst="straightConnector1">
            <a:avLst/>
          </a:prstGeom>
          <a:ln w="38100">
            <a:solidFill>
              <a:schemeClr val="accent3"/>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397269" y="2122200"/>
            <a:ext cx="0" cy="1717053"/>
          </a:xfrm>
          <a:prstGeom prst="line">
            <a:avLst/>
          </a:prstGeom>
          <a:ln w="38100">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468677" y="2246730"/>
            <a:ext cx="1645086" cy="1277273"/>
          </a:xfrm>
          <a:prstGeom prst="rect">
            <a:avLst/>
          </a:prstGeom>
          <a:solidFill>
            <a:srgbClr val="FFFFFF">
              <a:alpha val="89000"/>
            </a:srgbClr>
          </a:solidFill>
        </p:spPr>
        <p:txBody>
          <a:bodyPr wrap="square">
            <a:spAutoFit/>
          </a:bodyPr>
          <a:lstStyle/>
          <a:p>
            <a:r>
              <a:rPr lang="en-US" sz="1100" b="1" dirty="0"/>
              <a:t>Example: Dairy</a:t>
            </a:r>
          </a:p>
          <a:p>
            <a:r>
              <a:rPr lang="en-US" sz="1100" dirty="0"/>
              <a:t>Below 2000 kg milk/cow/year, productivity increases correlate with very significant reductions in emissions intensity.</a:t>
            </a:r>
          </a:p>
        </p:txBody>
      </p:sp>
      <p:sp>
        <p:nvSpPr>
          <p:cNvPr id="2" name="Oval 1"/>
          <p:cNvSpPr>
            <a:spLocks noChangeAspect="1"/>
          </p:cNvSpPr>
          <p:nvPr/>
        </p:nvSpPr>
        <p:spPr>
          <a:xfrm>
            <a:off x="1709782" y="4539149"/>
            <a:ext cx="1693110" cy="1697500"/>
          </a:xfrm>
          <a:prstGeom prst="ellipse">
            <a:avLst/>
          </a:prstGeom>
          <a:noFill/>
          <a:ln w="285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611636" y="6283860"/>
            <a:ext cx="1917704" cy="276999"/>
          </a:xfrm>
          <a:prstGeom prst="rect">
            <a:avLst/>
          </a:prstGeom>
        </p:spPr>
        <p:txBody>
          <a:bodyPr wrap="none">
            <a:spAutoFit/>
          </a:bodyPr>
          <a:lstStyle/>
          <a:p>
            <a:pPr algn="ctr"/>
            <a:r>
              <a:rPr lang="en-US" sz="1200" b="1" dirty="0"/>
              <a:t>Global Livestock Emissions </a:t>
            </a:r>
          </a:p>
        </p:txBody>
      </p:sp>
      <p:sp>
        <p:nvSpPr>
          <p:cNvPr id="10" name="Pie 9"/>
          <p:cNvSpPr/>
          <p:nvPr/>
        </p:nvSpPr>
        <p:spPr>
          <a:xfrm>
            <a:off x="1720866" y="4545617"/>
            <a:ext cx="1646460" cy="1658805"/>
          </a:xfrm>
          <a:prstGeom prst="pie">
            <a:avLst>
              <a:gd name="adj1" fmla="val 18265067"/>
              <a:gd name="adj2" fmla="val 3265529"/>
            </a:avLst>
          </a:prstGeom>
          <a:solidFill>
            <a:srgbClr val="92D050"/>
          </a:solid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504289" y="5069616"/>
            <a:ext cx="1093156" cy="584775"/>
          </a:xfrm>
          <a:prstGeom prst="rect">
            <a:avLst/>
          </a:prstGeom>
        </p:spPr>
        <p:txBody>
          <a:bodyPr wrap="square">
            <a:spAutoFit/>
          </a:bodyPr>
          <a:lstStyle/>
          <a:p>
            <a:pPr>
              <a:spcAft>
                <a:spcPts val="300"/>
              </a:spcAft>
            </a:pPr>
            <a:r>
              <a:rPr lang="en-US" sz="3200" b="1" i="1" dirty="0"/>
              <a:t>-30%</a:t>
            </a:r>
          </a:p>
        </p:txBody>
      </p:sp>
      <p:sp>
        <p:nvSpPr>
          <p:cNvPr id="45" name="Rectangle 44"/>
          <p:cNvSpPr/>
          <p:nvPr/>
        </p:nvSpPr>
        <p:spPr>
          <a:xfrm>
            <a:off x="5262404" y="2014341"/>
            <a:ext cx="3126881" cy="2238988"/>
          </a:xfrm>
          <a:prstGeom prst="rect">
            <a:avLst/>
          </a:prstGeom>
        </p:spPr>
        <p:txBody>
          <a:bodyPr wrap="square">
            <a:noAutofit/>
          </a:bodyPr>
          <a:lstStyle/>
          <a:p>
            <a:pPr marL="228600" indent="-228600">
              <a:spcAft>
                <a:spcPts val="300"/>
              </a:spcAft>
              <a:buFont typeface="Wingdings" panose="05000000000000000000" pitchFamily="2" charset="2"/>
              <a:buChar char="§"/>
            </a:pPr>
            <a:r>
              <a:rPr lang="en-US" sz="1700" dirty="0"/>
              <a:t>Lowering emissions intensity </a:t>
            </a:r>
            <a:r>
              <a:rPr lang="en-US" sz="1700" b="1" dirty="0"/>
              <a:t>also</a:t>
            </a:r>
            <a:r>
              <a:rPr lang="en-US" sz="1700" dirty="0"/>
              <a:t> contributes to food security.</a:t>
            </a:r>
          </a:p>
          <a:p>
            <a:pPr marL="228600" indent="-228600">
              <a:spcAft>
                <a:spcPts val="300"/>
              </a:spcAft>
              <a:buFont typeface="Wingdings" panose="05000000000000000000" pitchFamily="2" charset="2"/>
              <a:buChar char="§"/>
            </a:pPr>
            <a:r>
              <a:rPr lang="en-US" sz="1700" dirty="0"/>
              <a:t>In Africa higher productivity would have </a:t>
            </a:r>
            <a:r>
              <a:rPr lang="en-US" sz="1700" b="1" dirty="0"/>
              <a:t>major impact on poverty</a:t>
            </a:r>
            <a:r>
              <a:rPr lang="en-US" sz="1700" dirty="0"/>
              <a:t>.</a:t>
            </a:r>
          </a:p>
        </p:txBody>
      </p:sp>
      <p:sp>
        <p:nvSpPr>
          <p:cNvPr id="46" name="TextBox 45"/>
          <p:cNvSpPr txBox="1"/>
          <p:nvPr/>
        </p:nvSpPr>
        <p:spPr>
          <a:xfrm>
            <a:off x="-118533" y="228791"/>
            <a:ext cx="12310533" cy="1291557"/>
          </a:xfrm>
          <a:prstGeom prst="rect">
            <a:avLst/>
          </a:prstGeom>
          <a:noFill/>
        </p:spPr>
        <p:txBody>
          <a:bodyPr wrap="square" lIns="59866" tIns="29933" rIns="59866" bIns="29933" rtlCol="0">
            <a:spAutoFit/>
          </a:bodyPr>
          <a:lstStyle/>
          <a:p>
            <a:pPr algn="ctr"/>
            <a:r>
              <a:rPr lang="en-US" sz="4000" b="1" dirty="0">
                <a:latin typeface="Andes" panose="02000000000000000000" pitchFamily="50" charset="0"/>
                <a:ea typeface="+mj-ea"/>
                <a:cs typeface="+mj-cs"/>
              </a:rPr>
              <a:t>What if we made all livestock farmers as efficient as the Top 10%?</a:t>
            </a:r>
          </a:p>
        </p:txBody>
      </p:sp>
      <p:sp>
        <p:nvSpPr>
          <p:cNvPr id="31" name="Rectangle 30"/>
          <p:cNvSpPr/>
          <p:nvPr/>
        </p:nvSpPr>
        <p:spPr>
          <a:xfrm>
            <a:off x="2704979" y="3854518"/>
            <a:ext cx="1415772" cy="246221"/>
          </a:xfrm>
          <a:prstGeom prst="rect">
            <a:avLst/>
          </a:prstGeom>
        </p:spPr>
        <p:txBody>
          <a:bodyPr wrap="none">
            <a:spAutoFit/>
          </a:bodyPr>
          <a:lstStyle/>
          <a:p>
            <a:r>
              <a:rPr lang="en-US" sz="1000" b="1" dirty="0">
                <a:solidFill>
                  <a:schemeClr val="accent6">
                    <a:lumMod val="75000"/>
                  </a:schemeClr>
                </a:solidFill>
              </a:rPr>
              <a:t>2000 kg milk/cow/year</a:t>
            </a:r>
          </a:p>
        </p:txBody>
      </p:sp>
    </p:spTree>
    <p:extLst>
      <p:ext uri="{BB962C8B-B14F-4D97-AF65-F5344CB8AC3E}">
        <p14:creationId xmlns:p14="http://schemas.microsoft.com/office/powerpoint/2010/main" val="28411396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10" name="Group 9"/>
          <p:cNvGrpSpPr/>
          <p:nvPr/>
        </p:nvGrpSpPr>
        <p:grpSpPr>
          <a:xfrm>
            <a:off x="1240140" y="976974"/>
            <a:ext cx="5933017" cy="5933017"/>
            <a:chOff x="1061489" y="732730"/>
            <a:chExt cx="4449763" cy="4449763"/>
          </a:xfrm>
        </p:grpSpPr>
        <p:sp>
          <p:nvSpPr>
            <p:cNvPr id="26" name="Donut 25"/>
            <p:cNvSpPr/>
            <p:nvPr/>
          </p:nvSpPr>
          <p:spPr>
            <a:xfrm>
              <a:off x="1061489" y="732730"/>
              <a:ext cx="4449763" cy="4449763"/>
            </a:xfrm>
            <a:prstGeom prst="donut">
              <a:avLst/>
            </a:prstGeom>
            <a:solidFill>
              <a:schemeClr val="accent1">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US" sz="2400">
                <a:solidFill>
                  <a:prstClr val="black"/>
                </a:solidFill>
              </a:endParaRPr>
            </a:p>
          </p:txBody>
        </p:sp>
        <p:pic>
          <p:nvPicPr>
            <p:cNvPr id="32" name="Picture 31"/>
            <p:cNvPicPr>
              <a:picLocks noChangeAspect="1"/>
            </p:cNvPicPr>
            <p:nvPr/>
          </p:nvPicPr>
          <p:blipFill>
            <a:blip r:embed="rId3">
              <a:alphaModFix amt="20000"/>
            </a:blip>
            <a:stretch>
              <a:fillRect/>
            </a:stretch>
          </p:blipFill>
          <p:spPr>
            <a:xfrm>
              <a:off x="1500525" y="1126716"/>
              <a:ext cx="3616739" cy="3616739"/>
            </a:xfrm>
            <a:prstGeom prst="rect">
              <a:avLst/>
            </a:prstGeom>
          </p:spPr>
        </p:pic>
      </p:grpSp>
      <p:pic>
        <p:nvPicPr>
          <p:cNvPr id="23" name="Picture 22"/>
          <p:cNvPicPr>
            <a:picLocks noChangeAspect="1"/>
          </p:cNvPicPr>
          <p:nvPr/>
        </p:nvPicPr>
        <p:blipFill>
          <a:blip r:embed="rId4"/>
          <a:stretch>
            <a:fillRect/>
          </a:stretch>
        </p:blipFill>
        <p:spPr>
          <a:xfrm>
            <a:off x="6707646" y="4473518"/>
            <a:ext cx="598588" cy="1281453"/>
          </a:xfrm>
          <a:prstGeom prst="rect">
            <a:avLst/>
          </a:prstGeom>
        </p:spPr>
      </p:pic>
      <p:pic>
        <p:nvPicPr>
          <p:cNvPr id="24" name="Picture 23"/>
          <p:cNvPicPr>
            <a:picLocks noChangeAspect="1"/>
          </p:cNvPicPr>
          <p:nvPr/>
        </p:nvPicPr>
        <p:blipFill>
          <a:blip r:embed="rId5"/>
          <a:stretch>
            <a:fillRect/>
          </a:stretch>
        </p:blipFill>
        <p:spPr>
          <a:xfrm>
            <a:off x="844810" y="976989"/>
            <a:ext cx="1834661" cy="2070207"/>
          </a:xfrm>
          <a:prstGeom prst="rect">
            <a:avLst/>
          </a:prstGeom>
        </p:spPr>
      </p:pic>
      <p:grpSp>
        <p:nvGrpSpPr>
          <p:cNvPr id="28" name="Group 27"/>
          <p:cNvGrpSpPr/>
          <p:nvPr/>
        </p:nvGrpSpPr>
        <p:grpSpPr>
          <a:xfrm>
            <a:off x="2667792" y="827261"/>
            <a:ext cx="1463784" cy="811553"/>
            <a:chOff x="1895736" y="591137"/>
            <a:chExt cx="1097838" cy="608665"/>
          </a:xfrm>
        </p:grpSpPr>
        <p:pic>
          <p:nvPicPr>
            <p:cNvPr id="21" name="Picture 20"/>
            <p:cNvPicPr>
              <a:picLocks noChangeAspect="1"/>
            </p:cNvPicPr>
            <p:nvPr/>
          </p:nvPicPr>
          <p:blipFill>
            <a:blip r:embed="rId6"/>
            <a:stretch>
              <a:fillRect/>
            </a:stretch>
          </p:blipFill>
          <p:spPr>
            <a:xfrm>
              <a:off x="1895736" y="591137"/>
              <a:ext cx="1097838" cy="394954"/>
            </a:xfrm>
            <a:prstGeom prst="rect">
              <a:avLst/>
            </a:prstGeom>
          </p:spPr>
        </p:pic>
        <p:pic>
          <p:nvPicPr>
            <p:cNvPr id="27" name="Picture 26"/>
            <p:cNvPicPr>
              <a:picLocks noChangeAspect="1"/>
            </p:cNvPicPr>
            <p:nvPr/>
          </p:nvPicPr>
          <p:blipFill>
            <a:blip r:embed="rId6"/>
            <a:stretch>
              <a:fillRect/>
            </a:stretch>
          </p:blipFill>
          <p:spPr>
            <a:xfrm>
              <a:off x="2056895" y="928322"/>
              <a:ext cx="754623" cy="271480"/>
            </a:xfrm>
            <a:prstGeom prst="rect">
              <a:avLst/>
            </a:prstGeom>
          </p:spPr>
        </p:pic>
      </p:grpSp>
      <p:pic>
        <p:nvPicPr>
          <p:cNvPr id="11" name="Picture 10" descr="WomanChildEating-Mali_Transparent.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75503" y="1775079"/>
            <a:ext cx="4821707" cy="5000645"/>
          </a:xfrm>
          <a:prstGeom prst="rect">
            <a:avLst/>
          </a:prstGeom>
        </p:spPr>
      </p:pic>
      <p:sp>
        <p:nvSpPr>
          <p:cNvPr id="20" name="Title 1"/>
          <p:cNvSpPr txBox="1">
            <a:spLocks/>
          </p:cNvSpPr>
          <p:nvPr/>
        </p:nvSpPr>
        <p:spPr>
          <a:xfrm>
            <a:off x="8545301" y="9898"/>
            <a:ext cx="3586265" cy="5140325"/>
          </a:xfrm>
          <a:prstGeom prst="rect">
            <a:avLst/>
          </a:prstGeom>
          <a:effectLst>
            <a:outerShdw blurRad="50800" dist="38100" dir="2700000">
              <a:srgbClr val="000000">
                <a:alpha val="43000"/>
              </a:srgbClr>
            </a:outerShdw>
          </a:effectLst>
        </p:spPr>
        <p:txBody>
          <a:bodyPr vert="horz" lIns="0" tIns="0" rIns="0" bIns="0" rtlCol="0" anchor="b">
            <a:noAutofit/>
          </a:bodyPr>
          <a:lstStyle>
            <a:lvl1pPr algn="l" defTabSz="457200" rtl="0" eaLnBrk="1" latinLnBrk="0" hangingPunct="1">
              <a:lnSpc>
                <a:spcPct val="80000"/>
              </a:lnSpc>
              <a:spcBef>
                <a:spcPct val="0"/>
              </a:spcBef>
              <a:buNone/>
              <a:defRPr sz="3600" b="1" i="0" kern="1200" cap="all">
                <a:solidFill>
                  <a:srgbClr val="00ADE4"/>
                </a:solidFill>
                <a:latin typeface="Arial Narrow"/>
                <a:ea typeface="+mj-ea"/>
                <a:cs typeface="Arial Narrow"/>
              </a:defRPr>
            </a:lvl1pPr>
          </a:lstStyle>
          <a:p>
            <a:pPr>
              <a:lnSpc>
                <a:spcPct val="90000"/>
              </a:lnSpc>
            </a:pPr>
            <a:r>
              <a:rPr lang="en-US" sz="4000" dirty="0">
                <a:solidFill>
                  <a:srgbClr val="FFC000"/>
                </a:solidFill>
                <a:latin typeface="Andes" panose="02000000000000000000" pitchFamily="50" charset="0"/>
                <a:cs typeface="+mj-cs"/>
              </a:rPr>
              <a:t>MORE, HEALTHIER, SAFER, SUSTAINABLE and </a:t>
            </a:r>
          </a:p>
          <a:p>
            <a:pPr>
              <a:lnSpc>
                <a:spcPct val="90000"/>
              </a:lnSpc>
            </a:pPr>
            <a:r>
              <a:rPr lang="en-US" sz="4000" dirty="0">
                <a:solidFill>
                  <a:srgbClr val="FFC000"/>
                </a:solidFill>
                <a:latin typeface="Andes" panose="02000000000000000000" pitchFamily="50" charset="0"/>
                <a:cs typeface="+mj-cs"/>
              </a:rPr>
              <a:t>affordable </a:t>
            </a:r>
          </a:p>
          <a:p>
            <a:pPr>
              <a:lnSpc>
                <a:spcPct val="90000"/>
              </a:lnSpc>
            </a:pPr>
            <a:r>
              <a:rPr lang="en-US" sz="4000" dirty="0">
                <a:solidFill>
                  <a:srgbClr val="FFC000"/>
                </a:solidFill>
                <a:latin typeface="Andes" panose="02000000000000000000" pitchFamily="50" charset="0"/>
                <a:cs typeface="+mj-cs"/>
              </a:rPr>
              <a:t>food</a:t>
            </a:r>
          </a:p>
        </p:txBody>
      </p:sp>
      <p:pic>
        <p:nvPicPr>
          <p:cNvPr id="2" name="Picture 1"/>
          <p:cNvPicPr>
            <a:picLocks noChangeAspect="1"/>
          </p:cNvPicPr>
          <p:nvPr/>
        </p:nvPicPr>
        <p:blipFill>
          <a:blip r:embed="rId8"/>
          <a:stretch>
            <a:fillRect/>
          </a:stretch>
        </p:blipFill>
        <p:spPr>
          <a:xfrm>
            <a:off x="330531" y="3122253"/>
            <a:ext cx="1943668" cy="1528769"/>
          </a:xfrm>
          <a:prstGeom prst="rect">
            <a:avLst/>
          </a:prstGeom>
        </p:spPr>
      </p:pic>
      <p:pic>
        <p:nvPicPr>
          <p:cNvPr id="25" name="Picture 24"/>
          <p:cNvPicPr>
            <a:picLocks noChangeAspect="1"/>
          </p:cNvPicPr>
          <p:nvPr/>
        </p:nvPicPr>
        <p:blipFill>
          <a:blip r:embed="rId9"/>
          <a:stretch>
            <a:fillRect/>
          </a:stretch>
        </p:blipFill>
        <p:spPr>
          <a:xfrm>
            <a:off x="6112152" y="2124651"/>
            <a:ext cx="1974408" cy="1850191"/>
          </a:xfrm>
          <a:prstGeom prst="rect">
            <a:avLst/>
          </a:prstGeom>
        </p:spPr>
      </p:pic>
      <p:grpSp>
        <p:nvGrpSpPr>
          <p:cNvPr id="6" name="Group 5"/>
          <p:cNvGrpSpPr/>
          <p:nvPr/>
        </p:nvGrpSpPr>
        <p:grpSpPr>
          <a:xfrm>
            <a:off x="4237598" y="319180"/>
            <a:ext cx="2027817" cy="2290297"/>
            <a:chOff x="3178198" y="239384"/>
            <a:chExt cx="1520863" cy="1717723"/>
          </a:xfrm>
        </p:grpSpPr>
        <p:pic>
          <p:nvPicPr>
            <p:cNvPr id="17" name="Picture 16"/>
            <p:cNvPicPr>
              <a:picLocks noChangeAspect="1"/>
            </p:cNvPicPr>
            <p:nvPr/>
          </p:nvPicPr>
          <p:blipFill>
            <a:blip r:embed="rId10"/>
            <a:stretch>
              <a:fillRect/>
            </a:stretch>
          </p:blipFill>
          <p:spPr>
            <a:xfrm>
              <a:off x="3178198" y="239384"/>
              <a:ext cx="1520863" cy="1398478"/>
            </a:xfrm>
            <a:prstGeom prst="rect">
              <a:avLst/>
            </a:prstGeom>
          </p:spPr>
        </p:pic>
        <p:pic>
          <p:nvPicPr>
            <p:cNvPr id="4" name="Picture 3"/>
            <p:cNvPicPr>
              <a:picLocks noChangeAspect="1"/>
            </p:cNvPicPr>
            <p:nvPr/>
          </p:nvPicPr>
          <p:blipFill>
            <a:blip r:embed="rId11"/>
            <a:stretch>
              <a:fillRect/>
            </a:stretch>
          </p:blipFill>
          <p:spPr>
            <a:xfrm rot="1722026">
              <a:off x="4059662" y="1428388"/>
              <a:ext cx="503067" cy="528719"/>
            </a:xfrm>
            <a:prstGeom prst="rect">
              <a:avLst/>
            </a:prstGeom>
          </p:spPr>
        </p:pic>
      </p:grpSp>
    </p:spTree>
    <p:extLst>
      <p:ext uri="{BB962C8B-B14F-4D97-AF65-F5344CB8AC3E}">
        <p14:creationId xmlns:p14="http://schemas.microsoft.com/office/powerpoint/2010/main" val="3239170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par>
                          <p:cTn id="8" fill="hold">
                            <p:stCondLst>
                              <p:cond delay="300"/>
                            </p:stCondLst>
                            <p:childTnLst>
                              <p:par>
                                <p:cTn id="9" presetID="1" presetClass="entr" presetSubtype="0" fill="hold" nodeType="afterEffect">
                                  <p:stCondLst>
                                    <p:cond delay="0"/>
                                  </p:stCondLst>
                                  <p:childTnLst>
                                    <p:set>
                                      <p:cBhvr>
                                        <p:cTn id="10" dur="1" fill="hold">
                                          <p:stCondLst>
                                            <p:cond delay="299"/>
                                          </p:stCondLst>
                                        </p:cTn>
                                        <p:tgtEl>
                                          <p:spTgt spid="2"/>
                                        </p:tgtEl>
                                        <p:attrNameLst>
                                          <p:attrName>style.visibility</p:attrName>
                                        </p:attrNameLst>
                                      </p:cBhvr>
                                      <p:to>
                                        <p:strVal val="visible"/>
                                      </p:to>
                                    </p:set>
                                  </p:childTnLst>
                                </p:cTn>
                              </p:par>
                            </p:childTnLst>
                          </p:cTn>
                        </p:par>
                        <p:par>
                          <p:cTn id="11" fill="hold">
                            <p:stCondLst>
                              <p:cond delay="600"/>
                            </p:stCondLst>
                            <p:childTnLst>
                              <p:par>
                                <p:cTn id="12" presetID="1" presetClass="entr" presetSubtype="0" fill="hold" nodeType="afterEffect">
                                  <p:stCondLst>
                                    <p:cond delay="0"/>
                                  </p:stCondLst>
                                  <p:childTnLst>
                                    <p:set>
                                      <p:cBhvr>
                                        <p:cTn id="13" dur="1" fill="hold">
                                          <p:stCondLst>
                                            <p:cond delay="299"/>
                                          </p:stCondLst>
                                        </p:cTn>
                                        <p:tgtEl>
                                          <p:spTgt spid="24"/>
                                        </p:tgtEl>
                                        <p:attrNameLst>
                                          <p:attrName>style.visibility</p:attrName>
                                        </p:attrNameLst>
                                      </p:cBhvr>
                                      <p:to>
                                        <p:strVal val="visible"/>
                                      </p:to>
                                    </p:set>
                                  </p:childTnLst>
                                </p:cTn>
                              </p:par>
                            </p:childTnLst>
                          </p:cTn>
                        </p:par>
                        <p:par>
                          <p:cTn id="14" fill="hold">
                            <p:stCondLst>
                              <p:cond delay="900"/>
                            </p:stCondLst>
                            <p:childTnLst>
                              <p:par>
                                <p:cTn id="15" presetID="1" presetClass="entr" presetSubtype="0" fill="hold" nodeType="afterEffect">
                                  <p:stCondLst>
                                    <p:cond delay="0"/>
                                  </p:stCondLst>
                                  <p:childTnLst>
                                    <p:set>
                                      <p:cBhvr>
                                        <p:cTn id="16" dur="1" fill="hold">
                                          <p:stCondLst>
                                            <p:cond delay="299"/>
                                          </p:stCondLst>
                                        </p:cTn>
                                        <p:tgtEl>
                                          <p:spTgt spid="28"/>
                                        </p:tgtEl>
                                        <p:attrNameLst>
                                          <p:attrName>style.visibility</p:attrName>
                                        </p:attrNameLst>
                                      </p:cBhvr>
                                      <p:to>
                                        <p:strVal val="visible"/>
                                      </p:to>
                                    </p:set>
                                  </p:childTnLst>
                                </p:cTn>
                              </p:par>
                            </p:childTnLst>
                          </p:cTn>
                        </p:par>
                        <p:par>
                          <p:cTn id="17" fill="hold">
                            <p:stCondLst>
                              <p:cond delay="1200"/>
                            </p:stCondLst>
                            <p:childTnLst>
                              <p:par>
                                <p:cTn id="18" presetID="1" presetClass="entr" presetSubtype="0" fill="hold" nodeType="afterEffect">
                                  <p:stCondLst>
                                    <p:cond delay="0"/>
                                  </p:stCondLst>
                                  <p:childTnLst>
                                    <p:set>
                                      <p:cBhvr>
                                        <p:cTn id="19" dur="1" fill="hold">
                                          <p:stCondLst>
                                            <p:cond delay="299"/>
                                          </p:stCondLst>
                                        </p:cTn>
                                        <p:tgtEl>
                                          <p:spTgt spid="6"/>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nodeType="afterEffect">
                                  <p:stCondLst>
                                    <p:cond delay="0"/>
                                  </p:stCondLst>
                                  <p:childTnLst>
                                    <p:set>
                                      <p:cBhvr>
                                        <p:cTn id="22" dur="1" fill="hold">
                                          <p:stCondLst>
                                            <p:cond delay="299"/>
                                          </p:stCondLst>
                                        </p:cTn>
                                        <p:tgtEl>
                                          <p:spTgt spid="25"/>
                                        </p:tgtEl>
                                        <p:attrNameLst>
                                          <p:attrName>style.visibility</p:attrName>
                                        </p:attrNameLst>
                                      </p:cBhvr>
                                      <p:to>
                                        <p:strVal val="visible"/>
                                      </p:to>
                                    </p:set>
                                  </p:childTnLst>
                                </p:cTn>
                              </p:par>
                            </p:childTnLst>
                          </p:cTn>
                        </p:par>
                        <p:par>
                          <p:cTn id="23" fill="hold">
                            <p:stCondLst>
                              <p:cond delay="1800"/>
                            </p:stCondLst>
                            <p:childTnLst>
                              <p:par>
                                <p:cTn id="24" presetID="1" presetClass="entr" presetSubtype="0" fill="hold" nodeType="afterEffect">
                                  <p:stCondLst>
                                    <p:cond delay="0"/>
                                  </p:stCondLst>
                                  <p:childTnLst>
                                    <p:set>
                                      <p:cBhvr>
                                        <p:cTn id="25" dur="1" fill="hold">
                                          <p:stCondLst>
                                            <p:cond delay="29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3" name="Picture Placeholder 2" descr="Woman Sc_Draft.jpg"/>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l="12" r="12"/>
          <a:stretch>
            <a:fillRect/>
          </a:stretch>
        </p:blipFill>
        <p:spPr/>
      </p:pic>
      <p:sp>
        <p:nvSpPr>
          <p:cNvPr id="27" name="Rectangle 26"/>
          <p:cNvSpPr/>
          <p:nvPr/>
        </p:nvSpPr>
        <p:spPr>
          <a:xfrm>
            <a:off x="1" y="923629"/>
            <a:ext cx="12192000" cy="5943056"/>
          </a:xfrm>
          <a:prstGeom prst="rect">
            <a:avLst/>
          </a:prstGeom>
          <a:gradFill flip="none" rotWithShape="1">
            <a:gsLst>
              <a:gs pos="0">
                <a:srgbClr val="000000">
                  <a:alpha val="41000"/>
                </a:srgbClr>
              </a:gs>
              <a:gs pos="33000">
                <a:srgbClr val="FFFFFF">
                  <a:alpha val="0"/>
                </a:srgbClr>
              </a:gs>
            </a:gsLst>
            <a:lin ang="16200000" scaled="0"/>
            <a:tileRect/>
          </a:gra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US" sz="2400">
              <a:solidFill>
                <a:prstClr val="white"/>
              </a:solidFill>
            </a:endParaRPr>
          </a:p>
        </p:txBody>
      </p:sp>
      <p:sp>
        <p:nvSpPr>
          <p:cNvPr id="22" name="Slide Number Placeholder 5"/>
          <p:cNvSpPr txBox="1">
            <a:spLocks/>
          </p:cNvSpPr>
          <p:nvPr/>
        </p:nvSpPr>
        <p:spPr>
          <a:xfrm>
            <a:off x="313268" y="6456230"/>
            <a:ext cx="296333" cy="140653"/>
          </a:xfrm>
          <a:prstGeom prst="rect">
            <a:avLst/>
          </a:prstGeom>
        </p:spPr>
        <p:txBody>
          <a:bodyPr vert="horz" lIns="0" tIns="0" rIns="0" bIns="0" rtlCol="0" anchor="ctr"/>
          <a:lstStyle>
            <a:defPPr>
              <a:defRPr lang="en-US"/>
            </a:defPPr>
            <a:lvl1pPr marL="0" algn="ctr" defTabSz="457200" rtl="0" eaLnBrk="1" latinLnBrk="0" hangingPunct="1">
              <a:defRPr sz="6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78995D6-0E1B-E048-9B13-5B751DE9ECBF}" type="slidenum">
              <a:rPr lang="en-US" sz="800">
                <a:solidFill>
                  <a:srgbClr val="A53010"/>
                </a:solidFill>
              </a:rPr>
              <a:pPr/>
              <a:t>18</a:t>
            </a:fld>
            <a:endParaRPr lang="en-US" sz="800" dirty="0">
              <a:solidFill>
                <a:srgbClr val="A53010"/>
              </a:solidFill>
            </a:endParaRPr>
          </a:p>
        </p:txBody>
      </p:sp>
      <p:cxnSp>
        <p:nvCxnSpPr>
          <p:cNvPr id="23" name="Straight Connector 22"/>
          <p:cNvCxnSpPr/>
          <p:nvPr/>
        </p:nvCxnSpPr>
        <p:spPr>
          <a:xfrm>
            <a:off x="316775" y="6420204"/>
            <a:ext cx="0" cy="204553"/>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09600" y="6420204"/>
            <a:ext cx="0" cy="204553"/>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pic>
        <p:nvPicPr>
          <p:cNvPr id="25" name="Picture 2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59599" y="6345132"/>
            <a:ext cx="1427927" cy="279624"/>
          </a:xfrm>
          <a:prstGeom prst="rect">
            <a:avLst/>
          </a:prstGeom>
        </p:spPr>
      </p:pic>
      <p:sp>
        <p:nvSpPr>
          <p:cNvPr id="19" name="Title 1"/>
          <p:cNvSpPr txBox="1">
            <a:spLocks/>
          </p:cNvSpPr>
          <p:nvPr/>
        </p:nvSpPr>
        <p:spPr>
          <a:xfrm>
            <a:off x="316775" y="2959605"/>
            <a:ext cx="6064059" cy="1740563"/>
          </a:xfrm>
          <a:prstGeom prst="rect">
            <a:avLst/>
          </a:prstGeom>
          <a:effectLst>
            <a:outerShdw blurRad="50800" dist="38100" dir="2700000" algn="tl" rotWithShape="0">
              <a:srgbClr val="000000">
                <a:alpha val="43000"/>
              </a:srgbClr>
            </a:outerShdw>
          </a:effectLst>
        </p:spPr>
        <p:txBody>
          <a:bodyPr vert="horz" lIns="0" tIns="0" rIns="0" bIns="0" rtlCol="0" anchor="ctr">
            <a:noAutofit/>
          </a:bodyPr>
          <a:lstStyle>
            <a:lvl1pPr algn="ctr" defTabSz="457200" rtl="0" eaLnBrk="1" latinLnBrk="0" hangingPunct="1">
              <a:spcBef>
                <a:spcPct val="0"/>
              </a:spcBef>
              <a:buNone/>
              <a:defRPr sz="1600" kern="1200">
                <a:solidFill>
                  <a:schemeClr val="tx1"/>
                </a:solidFill>
                <a:latin typeface="+mj-lt"/>
                <a:ea typeface="+mj-ea"/>
                <a:cs typeface="+mj-cs"/>
              </a:defRPr>
            </a:lvl1pPr>
          </a:lstStyle>
          <a:p>
            <a:pPr algn="l">
              <a:lnSpc>
                <a:spcPct val="80000"/>
              </a:lnSpc>
            </a:pPr>
            <a:r>
              <a:rPr lang="en-US" sz="4000" b="1" dirty="0">
                <a:solidFill>
                  <a:srgbClr val="FFC000"/>
                </a:solidFill>
                <a:latin typeface="Andes" panose="02000000000000000000" pitchFamily="50" charset="0"/>
              </a:rPr>
              <a:t>MORE AGRICULTURAL INNOVATION TO TACKLE KEY CHALLENGES</a:t>
            </a:r>
          </a:p>
        </p:txBody>
      </p:sp>
      <p:grpSp>
        <p:nvGrpSpPr>
          <p:cNvPr id="20" name="Group 19"/>
          <p:cNvGrpSpPr/>
          <p:nvPr/>
        </p:nvGrpSpPr>
        <p:grpSpPr>
          <a:xfrm>
            <a:off x="304890" y="2950920"/>
            <a:ext cx="6084025" cy="1682267"/>
            <a:chOff x="5473547" y="1248848"/>
            <a:chExt cx="2934615" cy="3303376"/>
          </a:xfrm>
        </p:grpSpPr>
        <p:cxnSp>
          <p:nvCxnSpPr>
            <p:cNvPr id="21" name="Straight Connector 20"/>
            <p:cNvCxnSpPr/>
            <p:nvPr/>
          </p:nvCxnSpPr>
          <p:spPr>
            <a:xfrm>
              <a:off x="5473547" y="1248848"/>
              <a:ext cx="2934615" cy="0"/>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473547" y="4552224"/>
              <a:ext cx="2934615" cy="0"/>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sp>
        <p:nvSpPr>
          <p:cNvPr id="18" name="Content Placeholder 2"/>
          <p:cNvSpPr txBox="1">
            <a:spLocks/>
          </p:cNvSpPr>
          <p:nvPr/>
        </p:nvSpPr>
        <p:spPr>
          <a:xfrm>
            <a:off x="304889" y="4881139"/>
            <a:ext cx="8285955" cy="1237435"/>
          </a:xfrm>
          <a:prstGeom prst="rect">
            <a:avLst/>
          </a:prstGeom>
          <a:effectLst>
            <a:outerShdw blurRad="50800" dist="38100" dir="2700000">
              <a:srgbClr val="000000">
                <a:alpha val="43000"/>
              </a:srgbClr>
            </a:outerShdw>
          </a:effectLst>
        </p:spPr>
        <p:txBody>
          <a:bodyPr vert="horz" lIns="0" tIns="0" rIns="0" bIns="0" rtlCol="0" anchor="ctr">
            <a:noAutofit/>
          </a:bodyPr>
          <a:lstStyle>
            <a:lvl1pPr marL="0" indent="0" algn="l" defTabSz="457200" rtl="0" eaLnBrk="1" latinLnBrk="0" hangingPunct="1">
              <a:spcBef>
                <a:spcPct val="20000"/>
              </a:spcBef>
              <a:buFont typeface="Arial"/>
              <a:buNone/>
              <a:defRPr sz="1200" kern="1200">
                <a:solidFill>
                  <a:schemeClr val="tx1">
                    <a:lumMod val="65000"/>
                    <a:lumOff val="35000"/>
                  </a:schemeClr>
                </a:solidFill>
                <a:latin typeface="+mn-lt"/>
                <a:ea typeface="+mn-ea"/>
                <a:cs typeface="+mn-cs"/>
              </a:defRPr>
            </a:lvl1pPr>
            <a:lvl2pPr marL="112713" indent="-112713" algn="l" defTabSz="457200" rtl="0" eaLnBrk="1" latinLnBrk="0" hangingPunct="1">
              <a:spcBef>
                <a:spcPct val="20000"/>
              </a:spcBef>
              <a:buFont typeface="Arial"/>
              <a:buChar char="•"/>
              <a:defRPr sz="1100" kern="1200">
                <a:solidFill>
                  <a:schemeClr val="tx1">
                    <a:lumMod val="65000"/>
                    <a:lumOff val="35000"/>
                  </a:schemeClr>
                </a:solidFill>
                <a:latin typeface="+mn-lt"/>
                <a:ea typeface="+mn-ea"/>
                <a:cs typeface="+mn-cs"/>
              </a:defRPr>
            </a:lvl2pPr>
            <a:lvl3pPr marL="227013" indent="-114300" algn="l" defTabSz="457200" rtl="0" eaLnBrk="1" latinLnBrk="0" hangingPunct="1">
              <a:spcBef>
                <a:spcPct val="20000"/>
              </a:spcBef>
              <a:buFont typeface="Arial"/>
              <a:buChar char="•"/>
              <a:defRPr sz="1050" kern="1200">
                <a:solidFill>
                  <a:schemeClr val="tx1">
                    <a:lumMod val="65000"/>
                    <a:lumOff val="35000"/>
                  </a:schemeClr>
                </a:solidFill>
                <a:latin typeface="+mn-lt"/>
                <a:ea typeface="+mn-ea"/>
                <a:cs typeface="+mn-cs"/>
              </a:defRPr>
            </a:lvl3pPr>
            <a:lvl4pPr marL="285750" indent="-173038" algn="l" defTabSz="457200" rtl="0" eaLnBrk="1" latinLnBrk="0" hangingPunct="1">
              <a:spcBef>
                <a:spcPct val="20000"/>
              </a:spcBef>
              <a:buFont typeface="Arial"/>
              <a:buChar char="–"/>
              <a:defRPr sz="1000" kern="1200">
                <a:solidFill>
                  <a:schemeClr val="tx1">
                    <a:lumMod val="65000"/>
                    <a:lumOff val="35000"/>
                  </a:schemeClr>
                </a:solidFill>
                <a:latin typeface="+mn-lt"/>
                <a:ea typeface="+mn-ea"/>
                <a:cs typeface="+mn-cs"/>
              </a:defRPr>
            </a:lvl4pPr>
            <a:lvl5pPr marL="688975" indent="-231775" algn="l" defTabSz="457200" rtl="0" eaLnBrk="1" latinLnBrk="0" hangingPunct="1">
              <a:spcBef>
                <a:spcPct val="20000"/>
              </a:spcBef>
              <a:buFont typeface="Arial"/>
              <a:buChar char="»"/>
              <a:defRPr sz="1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spcBef>
                <a:spcPts val="0"/>
              </a:spcBef>
            </a:pPr>
            <a:r>
              <a:rPr lang="en-US" sz="2400" dirty="0">
                <a:solidFill>
                  <a:srgbClr val="FFFFFF"/>
                </a:solidFill>
                <a:effectLst>
                  <a:outerShdw blurRad="50800" dist="38100" dir="2700000" algn="tl" rotWithShape="0">
                    <a:prstClr val="black">
                      <a:alpha val="40000"/>
                    </a:prstClr>
                  </a:outerShdw>
                </a:effectLst>
              </a:rPr>
              <a:t>Shift agriculture from climate problem to solution</a:t>
            </a:r>
          </a:p>
          <a:p>
            <a:pPr>
              <a:lnSpc>
                <a:spcPct val="110000"/>
              </a:lnSpc>
              <a:spcBef>
                <a:spcPts val="0"/>
              </a:spcBef>
            </a:pPr>
            <a:r>
              <a:rPr lang="en-US" sz="2400" dirty="0">
                <a:solidFill>
                  <a:srgbClr val="FFFFFF"/>
                </a:solidFill>
                <a:effectLst>
                  <a:outerShdw blurRad="50800" dist="38100" dir="2700000" algn="tl" rotWithShape="0">
                    <a:prstClr val="black">
                      <a:alpha val="40000"/>
                    </a:prstClr>
                  </a:outerShdw>
                </a:effectLst>
              </a:rPr>
              <a:t>Reduce micronutrient deficiencies</a:t>
            </a:r>
          </a:p>
          <a:p>
            <a:pPr>
              <a:lnSpc>
                <a:spcPct val="110000"/>
              </a:lnSpc>
              <a:spcBef>
                <a:spcPts val="0"/>
              </a:spcBef>
            </a:pPr>
            <a:r>
              <a:rPr lang="en-US" sz="2400" dirty="0">
                <a:solidFill>
                  <a:srgbClr val="FFFFFF"/>
                </a:solidFill>
                <a:effectLst>
                  <a:outerShdw blurRad="50800" dist="38100" dir="2700000" algn="tl" rotWithShape="0">
                    <a:prstClr val="black">
                      <a:alpha val="40000"/>
                    </a:prstClr>
                  </a:outerShdw>
                </a:effectLst>
              </a:rPr>
              <a:t>Accelerate uptake of technologies to end stunting</a:t>
            </a:r>
          </a:p>
        </p:txBody>
      </p:sp>
      <p:grpSp>
        <p:nvGrpSpPr>
          <p:cNvPr id="29" name="Group 28"/>
          <p:cNvGrpSpPr/>
          <p:nvPr/>
        </p:nvGrpSpPr>
        <p:grpSpPr>
          <a:xfrm>
            <a:off x="2" y="6805727"/>
            <a:ext cx="12191999" cy="60959"/>
            <a:chOff x="0" y="4944519"/>
            <a:chExt cx="4736739" cy="198980"/>
          </a:xfrm>
        </p:grpSpPr>
        <p:sp>
          <p:nvSpPr>
            <p:cNvPr id="32" name="Rectangle 31"/>
            <p:cNvSpPr/>
            <p:nvPr/>
          </p:nvSpPr>
          <p:spPr>
            <a:xfrm flipV="1">
              <a:off x="0" y="4944519"/>
              <a:ext cx="948267" cy="198967"/>
            </a:xfrm>
            <a:prstGeom prst="rect">
              <a:avLst/>
            </a:prstGeom>
            <a:solidFill>
              <a:srgbClr val="009C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36" name="Rectangle 35"/>
            <p:cNvSpPr/>
            <p:nvPr/>
          </p:nvSpPr>
          <p:spPr>
            <a:xfrm>
              <a:off x="948267" y="4944532"/>
              <a:ext cx="948267" cy="198967"/>
            </a:xfrm>
            <a:prstGeom prst="rect">
              <a:avLst/>
            </a:prstGeom>
            <a:solidFill>
              <a:srgbClr val="EB1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37" name="Rectangle 36"/>
            <p:cNvSpPr/>
            <p:nvPr/>
          </p:nvSpPr>
          <p:spPr>
            <a:xfrm>
              <a:off x="1893086" y="4944532"/>
              <a:ext cx="948267" cy="1989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38" name="Rectangle 37"/>
            <p:cNvSpPr/>
            <p:nvPr/>
          </p:nvSpPr>
          <p:spPr>
            <a:xfrm>
              <a:off x="2840278" y="4944532"/>
              <a:ext cx="948267" cy="198967"/>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39" name="Rectangle 38"/>
            <p:cNvSpPr/>
            <p:nvPr/>
          </p:nvSpPr>
          <p:spPr>
            <a:xfrm>
              <a:off x="3788472" y="4944532"/>
              <a:ext cx="948267" cy="19896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spTree>
    <p:extLst>
      <p:ext uri="{BB962C8B-B14F-4D97-AF65-F5344CB8AC3E}">
        <p14:creationId xmlns:p14="http://schemas.microsoft.com/office/powerpoint/2010/main" val="255417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0040" y="83609"/>
            <a:ext cx="11768547" cy="863857"/>
          </a:xfrm>
        </p:spPr>
        <p:txBody>
          <a:bodyPr>
            <a:noAutofit/>
          </a:bodyPr>
          <a:lstStyle/>
          <a:p>
            <a:r>
              <a:rPr lang="en-US" sz="4000" b="1" dirty="0">
                <a:latin typeface="Andes" panose="02000000000000000000" pitchFamily="50" charset="0"/>
              </a:rPr>
              <a:t>Efficiency: Meeting food demand by reducing food waste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040" y="3105849"/>
            <a:ext cx="3753960" cy="3642251"/>
          </a:xfrm>
          <a:prstGeom prst="rect">
            <a:avLst/>
          </a:prstGeom>
        </p:spPr>
      </p:pic>
      <p:pic>
        <p:nvPicPr>
          <p:cNvPr id="6" name="Picture 5"/>
          <p:cNvPicPr>
            <a:picLocks noChangeAspect="1"/>
          </p:cNvPicPr>
          <p:nvPr/>
        </p:nvPicPr>
        <p:blipFill>
          <a:blip r:embed="rId4"/>
          <a:stretch>
            <a:fillRect/>
          </a:stretch>
        </p:blipFill>
        <p:spPr>
          <a:xfrm>
            <a:off x="6592926" y="3894401"/>
            <a:ext cx="4313716" cy="2560708"/>
          </a:xfrm>
          <a:prstGeom prst="rect">
            <a:avLst/>
          </a:prstGeom>
        </p:spPr>
      </p:pic>
      <p:sp>
        <p:nvSpPr>
          <p:cNvPr id="7" name="Curved Down Arrow 6"/>
          <p:cNvSpPr/>
          <p:nvPr/>
        </p:nvSpPr>
        <p:spPr>
          <a:xfrm>
            <a:off x="3454412" y="1081023"/>
            <a:ext cx="5155597" cy="1971707"/>
          </a:xfrm>
          <a:prstGeom prst="curved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US" sz="2400">
              <a:solidFill>
                <a:prstClr val="black"/>
              </a:solidFill>
            </a:endParaRPr>
          </a:p>
        </p:txBody>
      </p:sp>
    </p:spTree>
    <p:extLst>
      <p:ext uri="{BB962C8B-B14F-4D97-AF65-F5344CB8AC3E}">
        <p14:creationId xmlns:p14="http://schemas.microsoft.com/office/powerpoint/2010/main" val="2202329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030177" y="251269"/>
            <a:ext cx="9708707" cy="1470025"/>
          </a:xfrm>
        </p:spPr>
        <p:txBody>
          <a:bodyPr>
            <a:normAutofit/>
          </a:bodyPr>
          <a:lstStyle/>
          <a:p>
            <a:r>
              <a:rPr lang="en-US" sz="6000" b="1" dirty="0">
                <a:latin typeface="Andes" panose="02000000000000000000" pitchFamily="50" charset="0"/>
              </a:rPr>
              <a:t>Major Global Trends</a:t>
            </a:r>
            <a:endParaRPr lang="es-AR" sz="6000" b="1" dirty="0">
              <a:latin typeface="Andes" panose="02000000000000000000" pitchFamily="50" charset="0"/>
            </a:endParaRPr>
          </a:p>
        </p:txBody>
      </p:sp>
      <p:pic>
        <p:nvPicPr>
          <p:cNvPr id="6" name="Picture 4" descr="Image result for follow the tre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104" y="1697083"/>
            <a:ext cx="8325697" cy="5160917"/>
          </a:xfrm>
          <a:prstGeom prst="rect">
            <a:avLst/>
          </a:prstGeom>
          <a:noFill/>
          <a:effectLst>
            <a:glow rad="228600">
              <a:schemeClr val="bg2">
                <a:lumMod val="90000"/>
                <a:alpha val="40000"/>
              </a:schemeClr>
            </a:glow>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2106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3" name="Picture Placeholder 2" descr="Wheat 20150625-Zambia-Hoel-4893.jpg"/>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28" name="Rectangle 27"/>
          <p:cNvSpPr/>
          <p:nvPr/>
        </p:nvSpPr>
        <p:spPr>
          <a:xfrm rot="5400000">
            <a:off x="-591925" y="572941"/>
            <a:ext cx="6816655" cy="5644455"/>
          </a:xfrm>
          <a:prstGeom prst="rect">
            <a:avLst/>
          </a:prstGeom>
          <a:gradFill flip="none" rotWithShape="1">
            <a:gsLst>
              <a:gs pos="1000">
                <a:srgbClr val="000000">
                  <a:alpha val="50000"/>
                </a:srgbClr>
              </a:gs>
              <a:gs pos="100000">
                <a:srgbClr val="FFFFFF">
                  <a:alpha val="0"/>
                </a:srgbClr>
              </a:gs>
            </a:gsLst>
            <a:lin ang="16380000" scaled="0"/>
            <a:tileRect/>
          </a:gra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US" sz="2400">
              <a:solidFill>
                <a:prstClr val="white"/>
              </a:solidFill>
            </a:endParaRPr>
          </a:p>
        </p:txBody>
      </p:sp>
      <p:sp>
        <p:nvSpPr>
          <p:cNvPr id="22" name="Slide Number Placeholder 5"/>
          <p:cNvSpPr txBox="1">
            <a:spLocks/>
          </p:cNvSpPr>
          <p:nvPr/>
        </p:nvSpPr>
        <p:spPr>
          <a:xfrm>
            <a:off x="313268" y="6456230"/>
            <a:ext cx="296333" cy="140653"/>
          </a:xfrm>
          <a:prstGeom prst="rect">
            <a:avLst/>
          </a:prstGeom>
        </p:spPr>
        <p:txBody>
          <a:bodyPr vert="horz" lIns="0" tIns="0" rIns="0" bIns="0" rtlCol="0" anchor="ctr"/>
          <a:lstStyle>
            <a:defPPr>
              <a:defRPr lang="en-US"/>
            </a:defPPr>
            <a:lvl1pPr marL="0" algn="ctr" defTabSz="457200" rtl="0" eaLnBrk="1" latinLnBrk="0" hangingPunct="1">
              <a:defRPr sz="6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78995D6-0E1B-E048-9B13-5B751DE9ECBF}" type="slidenum">
              <a:rPr lang="en-US" sz="800">
                <a:solidFill>
                  <a:srgbClr val="A53010"/>
                </a:solidFill>
              </a:rPr>
              <a:pPr/>
              <a:t>20</a:t>
            </a:fld>
            <a:endParaRPr lang="en-US" sz="800" dirty="0">
              <a:solidFill>
                <a:srgbClr val="A53010"/>
              </a:solidFill>
            </a:endParaRPr>
          </a:p>
        </p:txBody>
      </p:sp>
      <p:cxnSp>
        <p:nvCxnSpPr>
          <p:cNvPr id="23" name="Straight Connector 22"/>
          <p:cNvCxnSpPr/>
          <p:nvPr/>
        </p:nvCxnSpPr>
        <p:spPr>
          <a:xfrm>
            <a:off x="316775" y="6420204"/>
            <a:ext cx="0" cy="204553"/>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09600" y="6420204"/>
            <a:ext cx="0" cy="204553"/>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pic>
        <p:nvPicPr>
          <p:cNvPr id="25" name="Picture 2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59599" y="6345132"/>
            <a:ext cx="1427927" cy="279624"/>
          </a:xfrm>
          <a:prstGeom prst="rect">
            <a:avLst/>
          </a:prstGeom>
        </p:spPr>
      </p:pic>
      <p:sp>
        <p:nvSpPr>
          <p:cNvPr id="19" name="Title 1"/>
          <p:cNvSpPr txBox="1">
            <a:spLocks/>
          </p:cNvSpPr>
          <p:nvPr/>
        </p:nvSpPr>
        <p:spPr>
          <a:xfrm>
            <a:off x="348626" y="615128"/>
            <a:ext cx="5290005" cy="605803"/>
          </a:xfrm>
          <a:prstGeom prst="rect">
            <a:avLst/>
          </a:prstGeom>
          <a:effectLst>
            <a:outerShdw blurRad="50800" dist="38100" dir="2700000" algn="tl" rotWithShape="0">
              <a:srgbClr val="000000">
                <a:alpha val="43000"/>
              </a:srgbClr>
            </a:outerShdw>
          </a:effectLst>
        </p:spPr>
        <p:txBody>
          <a:bodyPr vert="horz" lIns="0" tIns="0" rIns="0" bIns="0" rtlCol="0" anchor="ctr">
            <a:noAutofit/>
          </a:bodyPr>
          <a:lstStyle>
            <a:lvl1pPr algn="ctr" defTabSz="457200" rtl="0" eaLnBrk="1" latinLnBrk="0" hangingPunct="1">
              <a:spcBef>
                <a:spcPct val="0"/>
              </a:spcBef>
              <a:buNone/>
              <a:defRPr sz="1600" kern="1200">
                <a:solidFill>
                  <a:schemeClr val="tx1"/>
                </a:solidFill>
                <a:latin typeface="+mj-lt"/>
                <a:ea typeface="+mj-ea"/>
                <a:cs typeface="+mj-cs"/>
              </a:defRPr>
            </a:lvl1pPr>
          </a:lstStyle>
          <a:p>
            <a:pPr algn="l">
              <a:lnSpc>
                <a:spcPct val="80000"/>
              </a:lnSpc>
            </a:pPr>
            <a:r>
              <a:rPr lang="en-US" sz="4000" b="1" dirty="0">
                <a:solidFill>
                  <a:srgbClr val="FFC000"/>
                </a:solidFill>
                <a:latin typeface="Andes" panose="02000000000000000000" pitchFamily="50" charset="0"/>
              </a:rPr>
              <a:t>LEVERAGE FUNDS</a:t>
            </a:r>
          </a:p>
        </p:txBody>
      </p:sp>
      <p:grpSp>
        <p:nvGrpSpPr>
          <p:cNvPr id="20" name="Group 19"/>
          <p:cNvGrpSpPr/>
          <p:nvPr/>
        </p:nvGrpSpPr>
        <p:grpSpPr>
          <a:xfrm>
            <a:off x="313268" y="293676"/>
            <a:ext cx="5325363" cy="1183365"/>
            <a:chOff x="5473547" y="1248848"/>
            <a:chExt cx="2934615" cy="3303376"/>
          </a:xfrm>
        </p:grpSpPr>
        <p:cxnSp>
          <p:nvCxnSpPr>
            <p:cNvPr id="21" name="Straight Connector 20"/>
            <p:cNvCxnSpPr/>
            <p:nvPr/>
          </p:nvCxnSpPr>
          <p:spPr>
            <a:xfrm>
              <a:off x="5473547" y="1248848"/>
              <a:ext cx="2934615" cy="0"/>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473547" y="4552224"/>
              <a:ext cx="2934615" cy="0"/>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28"/>
          <p:cNvGrpSpPr/>
          <p:nvPr/>
        </p:nvGrpSpPr>
        <p:grpSpPr>
          <a:xfrm>
            <a:off x="2" y="6805727"/>
            <a:ext cx="12191999" cy="60959"/>
            <a:chOff x="0" y="4944519"/>
            <a:chExt cx="4736739" cy="198980"/>
          </a:xfrm>
        </p:grpSpPr>
        <p:sp>
          <p:nvSpPr>
            <p:cNvPr id="32" name="Rectangle 31"/>
            <p:cNvSpPr/>
            <p:nvPr/>
          </p:nvSpPr>
          <p:spPr>
            <a:xfrm flipV="1">
              <a:off x="0" y="4944519"/>
              <a:ext cx="948267" cy="198967"/>
            </a:xfrm>
            <a:prstGeom prst="rect">
              <a:avLst/>
            </a:prstGeom>
            <a:solidFill>
              <a:srgbClr val="009C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36" name="Rectangle 35"/>
            <p:cNvSpPr/>
            <p:nvPr/>
          </p:nvSpPr>
          <p:spPr>
            <a:xfrm>
              <a:off x="948267" y="4944532"/>
              <a:ext cx="948267" cy="198967"/>
            </a:xfrm>
            <a:prstGeom prst="rect">
              <a:avLst/>
            </a:prstGeom>
            <a:solidFill>
              <a:srgbClr val="EB1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37" name="Rectangle 36"/>
            <p:cNvSpPr/>
            <p:nvPr/>
          </p:nvSpPr>
          <p:spPr>
            <a:xfrm>
              <a:off x="1893086" y="4944532"/>
              <a:ext cx="948267" cy="1989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38" name="Rectangle 37"/>
            <p:cNvSpPr/>
            <p:nvPr/>
          </p:nvSpPr>
          <p:spPr>
            <a:xfrm>
              <a:off x="2840278" y="4944532"/>
              <a:ext cx="948267" cy="198967"/>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39" name="Rectangle 38"/>
            <p:cNvSpPr/>
            <p:nvPr/>
          </p:nvSpPr>
          <p:spPr>
            <a:xfrm>
              <a:off x="3788472" y="4944532"/>
              <a:ext cx="948267" cy="19896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sp>
        <p:nvSpPr>
          <p:cNvPr id="27" name="Content Placeholder 2"/>
          <p:cNvSpPr txBox="1">
            <a:spLocks/>
          </p:cNvSpPr>
          <p:nvPr/>
        </p:nvSpPr>
        <p:spPr>
          <a:xfrm>
            <a:off x="323969" y="1569153"/>
            <a:ext cx="7916921" cy="1501423"/>
          </a:xfrm>
          <a:prstGeom prst="rect">
            <a:avLst/>
          </a:prstGeom>
          <a:effectLst>
            <a:outerShdw blurRad="50800" dist="38100" dir="2700000">
              <a:srgbClr val="000000">
                <a:alpha val="43000"/>
              </a:srgbClr>
            </a:outerShdw>
          </a:effectLst>
        </p:spPr>
        <p:txBody>
          <a:bodyPr vert="horz" lIns="0" tIns="0" rIns="0" bIns="0" rtlCol="0" anchor="ctr">
            <a:noAutofit/>
          </a:bodyPr>
          <a:lstStyle>
            <a:lvl1pPr marL="0" indent="0" algn="l" defTabSz="457200" rtl="0" eaLnBrk="1" latinLnBrk="0" hangingPunct="1">
              <a:spcBef>
                <a:spcPct val="20000"/>
              </a:spcBef>
              <a:buFont typeface="Arial"/>
              <a:buNone/>
              <a:defRPr sz="1200" kern="1200">
                <a:solidFill>
                  <a:schemeClr val="tx1">
                    <a:lumMod val="65000"/>
                    <a:lumOff val="35000"/>
                  </a:schemeClr>
                </a:solidFill>
                <a:latin typeface="+mn-lt"/>
                <a:ea typeface="+mn-ea"/>
                <a:cs typeface="+mn-cs"/>
              </a:defRPr>
            </a:lvl1pPr>
            <a:lvl2pPr marL="112713" indent="-112713" algn="l" defTabSz="457200" rtl="0" eaLnBrk="1" latinLnBrk="0" hangingPunct="1">
              <a:spcBef>
                <a:spcPct val="20000"/>
              </a:spcBef>
              <a:buFont typeface="Arial"/>
              <a:buChar char="•"/>
              <a:defRPr sz="1100" kern="1200">
                <a:solidFill>
                  <a:schemeClr val="tx1">
                    <a:lumMod val="65000"/>
                    <a:lumOff val="35000"/>
                  </a:schemeClr>
                </a:solidFill>
                <a:latin typeface="+mn-lt"/>
                <a:ea typeface="+mn-ea"/>
                <a:cs typeface="+mn-cs"/>
              </a:defRPr>
            </a:lvl2pPr>
            <a:lvl3pPr marL="227013" indent="-114300" algn="l" defTabSz="457200" rtl="0" eaLnBrk="1" latinLnBrk="0" hangingPunct="1">
              <a:spcBef>
                <a:spcPct val="20000"/>
              </a:spcBef>
              <a:buFont typeface="Arial"/>
              <a:buChar char="•"/>
              <a:defRPr sz="1050" kern="1200">
                <a:solidFill>
                  <a:schemeClr val="tx1">
                    <a:lumMod val="65000"/>
                    <a:lumOff val="35000"/>
                  </a:schemeClr>
                </a:solidFill>
                <a:latin typeface="+mn-lt"/>
                <a:ea typeface="+mn-ea"/>
                <a:cs typeface="+mn-cs"/>
              </a:defRPr>
            </a:lvl3pPr>
            <a:lvl4pPr marL="285750" indent="-173038" algn="l" defTabSz="457200" rtl="0" eaLnBrk="1" latinLnBrk="0" hangingPunct="1">
              <a:spcBef>
                <a:spcPct val="20000"/>
              </a:spcBef>
              <a:buFont typeface="Arial"/>
              <a:buChar char="–"/>
              <a:defRPr sz="1000" kern="1200">
                <a:solidFill>
                  <a:schemeClr val="tx1">
                    <a:lumMod val="65000"/>
                    <a:lumOff val="35000"/>
                  </a:schemeClr>
                </a:solidFill>
                <a:latin typeface="+mn-lt"/>
                <a:ea typeface="+mn-ea"/>
                <a:cs typeface="+mn-cs"/>
              </a:defRPr>
            </a:lvl4pPr>
            <a:lvl5pPr marL="688975" indent="-231775" algn="l" defTabSz="457200" rtl="0" eaLnBrk="1" latinLnBrk="0" hangingPunct="1">
              <a:spcBef>
                <a:spcPct val="20000"/>
              </a:spcBef>
              <a:buFont typeface="Arial"/>
              <a:buChar char="»"/>
              <a:defRPr sz="1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2800" b="1" dirty="0">
                <a:solidFill>
                  <a:srgbClr val="FFFFFF"/>
                </a:solidFill>
                <a:effectLst>
                  <a:outerShdw blurRad="50800" dist="38100" dir="2700000" algn="tl" rotWithShape="0">
                    <a:prstClr val="black">
                      <a:alpha val="40000"/>
                    </a:prstClr>
                  </a:outerShdw>
                </a:effectLst>
              </a:rPr>
              <a:t>50 COUNTRIES = $585 BILLION ANNUALLY </a:t>
            </a:r>
            <a:r>
              <a:rPr lang="en-US" sz="2400" dirty="0">
                <a:solidFill>
                  <a:srgbClr val="FFFFFF"/>
                </a:solidFill>
                <a:effectLst>
                  <a:outerShdw blurRad="50800" dist="38100" dir="2700000" algn="tl" rotWithShape="0">
                    <a:prstClr val="black">
                      <a:alpha val="40000"/>
                    </a:prstClr>
                  </a:outerShdw>
                </a:effectLst>
              </a:rPr>
              <a:t>Mainly for major cereals in many countries</a:t>
            </a:r>
          </a:p>
          <a:p>
            <a:pPr>
              <a:lnSpc>
                <a:spcPct val="110000"/>
              </a:lnSpc>
              <a:spcBef>
                <a:spcPts val="0"/>
              </a:spcBef>
            </a:pPr>
            <a:r>
              <a:rPr lang="en-US" sz="2400" dirty="0">
                <a:solidFill>
                  <a:srgbClr val="FFFFFF"/>
                </a:solidFill>
                <a:effectLst>
                  <a:outerShdw blurRad="50800" dist="38100" dir="2700000" algn="tl" rotWithShape="0">
                    <a:prstClr val="black">
                      <a:alpha val="40000"/>
                    </a:prstClr>
                  </a:outerShdw>
                </a:effectLst>
              </a:rPr>
              <a:t>Limits production of diverse foods</a:t>
            </a:r>
          </a:p>
        </p:txBody>
      </p:sp>
      <p:sp>
        <p:nvSpPr>
          <p:cNvPr id="30" name="Content Placeholder 2"/>
          <p:cNvSpPr txBox="1">
            <a:spLocks/>
          </p:cNvSpPr>
          <p:nvPr/>
        </p:nvSpPr>
        <p:spPr>
          <a:xfrm>
            <a:off x="323969" y="5463823"/>
            <a:ext cx="5441240" cy="372533"/>
          </a:xfrm>
          <a:prstGeom prst="rect">
            <a:avLst/>
          </a:prstGeom>
          <a:effectLst>
            <a:outerShdw blurRad="50800" dist="38100" dir="2700000">
              <a:srgbClr val="000000">
                <a:alpha val="43000"/>
              </a:srgbClr>
            </a:outerShdw>
          </a:effectLst>
        </p:spPr>
        <p:txBody>
          <a:bodyPr vert="horz" lIns="0" tIns="0" rIns="0" bIns="0" rtlCol="0" anchor="ctr">
            <a:noAutofit/>
          </a:bodyPr>
          <a:lstStyle>
            <a:lvl1pPr marL="0" indent="0" algn="l" defTabSz="457200" rtl="0" eaLnBrk="1" latinLnBrk="0" hangingPunct="1">
              <a:spcBef>
                <a:spcPct val="20000"/>
              </a:spcBef>
              <a:buFont typeface="Arial"/>
              <a:buNone/>
              <a:defRPr sz="1200" kern="1200">
                <a:solidFill>
                  <a:schemeClr val="tx1">
                    <a:lumMod val="65000"/>
                    <a:lumOff val="35000"/>
                  </a:schemeClr>
                </a:solidFill>
                <a:latin typeface="+mn-lt"/>
                <a:ea typeface="+mn-ea"/>
                <a:cs typeface="+mn-cs"/>
              </a:defRPr>
            </a:lvl1pPr>
            <a:lvl2pPr marL="112713" indent="-112713" algn="l" defTabSz="457200" rtl="0" eaLnBrk="1" latinLnBrk="0" hangingPunct="1">
              <a:spcBef>
                <a:spcPct val="20000"/>
              </a:spcBef>
              <a:buFont typeface="Arial"/>
              <a:buChar char="•"/>
              <a:defRPr sz="1100" kern="1200">
                <a:solidFill>
                  <a:schemeClr val="tx1">
                    <a:lumMod val="65000"/>
                    <a:lumOff val="35000"/>
                  </a:schemeClr>
                </a:solidFill>
                <a:latin typeface="+mn-lt"/>
                <a:ea typeface="+mn-ea"/>
                <a:cs typeface="+mn-cs"/>
              </a:defRPr>
            </a:lvl2pPr>
            <a:lvl3pPr marL="227013" indent="-114300" algn="l" defTabSz="457200" rtl="0" eaLnBrk="1" latinLnBrk="0" hangingPunct="1">
              <a:spcBef>
                <a:spcPct val="20000"/>
              </a:spcBef>
              <a:buFont typeface="Arial"/>
              <a:buChar char="•"/>
              <a:defRPr sz="1050" kern="1200">
                <a:solidFill>
                  <a:schemeClr val="tx1">
                    <a:lumMod val="65000"/>
                    <a:lumOff val="35000"/>
                  </a:schemeClr>
                </a:solidFill>
                <a:latin typeface="+mn-lt"/>
                <a:ea typeface="+mn-ea"/>
                <a:cs typeface="+mn-cs"/>
              </a:defRPr>
            </a:lvl3pPr>
            <a:lvl4pPr marL="285750" indent="-173038" algn="l" defTabSz="457200" rtl="0" eaLnBrk="1" latinLnBrk="0" hangingPunct="1">
              <a:spcBef>
                <a:spcPct val="20000"/>
              </a:spcBef>
              <a:buFont typeface="Arial"/>
              <a:buChar char="–"/>
              <a:defRPr sz="1000" kern="1200">
                <a:solidFill>
                  <a:schemeClr val="tx1">
                    <a:lumMod val="65000"/>
                    <a:lumOff val="35000"/>
                  </a:schemeClr>
                </a:solidFill>
                <a:latin typeface="+mn-lt"/>
                <a:ea typeface="+mn-ea"/>
                <a:cs typeface="+mn-cs"/>
              </a:defRPr>
            </a:lvl4pPr>
            <a:lvl5pPr marL="688975" indent="-231775" algn="l" defTabSz="457200" rtl="0" eaLnBrk="1" latinLnBrk="0" hangingPunct="1">
              <a:spcBef>
                <a:spcPct val="20000"/>
              </a:spcBef>
              <a:buFont typeface="Arial"/>
              <a:buChar char="»"/>
              <a:defRPr sz="1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spcBef>
                <a:spcPts val="0"/>
              </a:spcBef>
            </a:pPr>
            <a:r>
              <a:rPr lang="en-US" sz="2400" dirty="0">
                <a:solidFill>
                  <a:srgbClr val="FFFFFF"/>
                </a:solidFill>
                <a:effectLst>
                  <a:outerShdw blurRad="50800" dist="38100" dir="2700000" algn="tl" rotWithShape="0">
                    <a:prstClr val="black">
                      <a:alpha val="40000"/>
                    </a:prstClr>
                  </a:outerShdw>
                </a:effectLst>
              </a:rPr>
              <a:t>Invest in sustainable outcomes</a:t>
            </a:r>
          </a:p>
        </p:txBody>
      </p:sp>
      <p:sp>
        <p:nvSpPr>
          <p:cNvPr id="31" name="Content Placeholder 2"/>
          <p:cNvSpPr txBox="1">
            <a:spLocks/>
          </p:cNvSpPr>
          <p:nvPr/>
        </p:nvSpPr>
        <p:spPr>
          <a:xfrm>
            <a:off x="313269" y="3804346"/>
            <a:ext cx="2954864" cy="609609"/>
          </a:xfrm>
          <a:prstGeom prst="rect">
            <a:avLst/>
          </a:prstGeom>
          <a:effectLst>
            <a:outerShdw blurRad="50800" dist="38100" dir="2700000">
              <a:srgbClr val="000000">
                <a:alpha val="43000"/>
              </a:srgbClr>
            </a:outerShdw>
          </a:effectLst>
        </p:spPr>
        <p:txBody>
          <a:bodyPr vert="horz" lIns="0" tIns="0" rIns="0" bIns="0" rtlCol="0" anchor="ctr">
            <a:noAutofit/>
          </a:bodyPr>
          <a:lstStyle>
            <a:lvl1pPr marL="0" indent="0" algn="l" defTabSz="457200" rtl="0" eaLnBrk="1" latinLnBrk="0" hangingPunct="1">
              <a:spcBef>
                <a:spcPct val="20000"/>
              </a:spcBef>
              <a:buFont typeface="Arial"/>
              <a:buNone/>
              <a:defRPr sz="1200" kern="1200">
                <a:solidFill>
                  <a:schemeClr val="tx1">
                    <a:lumMod val="65000"/>
                    <a:lumOff val="35000"/>
                  </a:schemeClr>
                </a:solidFill>
                <a:latin typeface="+mn-lt"/>
                <a:ea typeface="+mn-ea"/>
                <a:cs typeface="+mn-cs"/>
              </a:defRPr>
            </a:lvl1pPr>
            <a:lvl2pPr marL="112713" indent="-112713" algn="l" defTabSz="457200" rtl="0" eaLnBrk="1" latinLnBrk="0" hangingPunct="1">
              <a:spcBef>
                <a:spcPct val="20000"/>
              </a:spcBef>
              <a:buFont typeface="Arial"/>
              <a:buChar char="•"/>
              <a:defRPr sz="1100" kern="1200">
                <a:solidFill>
                  <a:schemeClr val="tx1">
                    <a:lumMod val="65000"/>
                    <a:lumOff val="35000"/>
                  </a:schemeClr>
                </a:solidFill>
                <a:latin typeface="+mn-lt"/>
                <a:ea typeface="+mn-ea"/>
                <a:cs typeface="+mn-cs"/>
              </a:defRPr>
            </a:lvl2pPr>
            <a:lvl3pPr marL="227013" indent="-114300" algn="l" defTabSz="457200" rtl="0" eaLnBrk="1" latinLnBrk="0" hangingPunct="1">
              <a:spcBef>
                <a:spcPct val="20000"/>
              </a:spcBef>
              <a:buFont typeface="Arial"/>
              <a:buChar char="•"/>
              <a:defRPr sz="1050" kern="1200">
                <a:solidFill>
                  <a:schemeClr val="tx1">
                    <a:lumMod val="65000"/>
                    <a:lumOff val="35000"/>
                  </a:schemeClr>
                </a:solidFill>
                <a:latin typeface="+mn-lt"/>
                <a:ea typeface="+mn-ea"/>
                <a:cs typeface="+mn-cs"/>
              </a:defRPr>
            </a:lvl3pPr>
            <a:lvl4pPr marL="285750" indent="-173038" algn="l" defTabSz="457200" rtl="0" eaLnBrk="1" latinLnBrk="0" hangingPunct="1">
              <a:spcBef>
                <a:spcPct val="20000"/>
              </a:spcBef>
              <a:buFont typeface="Arial"/>
              <a:buChar char="–"/>
              <a:defRPr sz="1000" kern="1200">
                <a:solidFill>
                  <a:schemeClr val="tx1">
                    <a:lumMod val="65000"/>
                    <a:lumOff val="35000"/>
                  </a:schemeClr>
                </a:solidFill>
                <a:latin typeface="+mn-lt"/>
                <a:ea typeface="+mn-ea"/>
                <a:cs typeface="+mn-cs"/>
              </a:defRPr>
            </a:lvl4pPr>
            <a:lvl5pPr marL="688975" indent="-231775" algn="l" defTabSz="457200" rtl="0" eaLnBrk="1" latinLnBrk="0" hangingPunct="1">
              <a:spcBef>
                <a:spcPct val="20000"/>
              </a:spcBef>
              <a:buFont typeface="Arial"/>
              <a:buChar char="»"/>
              <a:defRPr sz="1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spcBef>
                <a:spcPct val="0"/>
              </a:spcBef>
            </a:pPr>
            <a:r>
              <a:rPr lang="en-US" sz="4000" b="1" dirty="0">
                <a:solidFill>
                  <a:srgbClr val="FFC000"/>
                </a:solidFill>
                <a:latin typeface="Andes" panose="02000000000000000000" pitchFamily="50" charset="0"/>
                <a:ea typeface="+mj-ea"/>
                <a:cs typeface="+mj-cs"/>
              </a:rPr>
              <a:t>SOLUTIONS</a:t>
            </a:r>
          </a:p>
        </p:txBody>
      </p:sp>
      <p:sp>
        <p:nvSpPr>
          <p:cNvPr id="33" name="Content Placeholder 2"/>
          <p:cNvSpPr txBox="1">
            <a:spLocks/>
          </p:cNvSpPr>
          <p:nvPr/>
        </p:nvSpPr>
        <p:spPr>
          <a:xfrm>
            <a:off x="313268" y="4515553"/>
            <a:ext cx="4568264" cy="406379"/>
          </a:xfrm>
          <a:prstGeom prst="rect">
            <a:avLst/>
          </a:prstGeom>
          <a:effectLst>
            <a:outerShdw blurRad="50800" dist="38100" dir="2700000">
              <a:srgbClr val="000000">
                <a:alpha val="43000"/>
              </a:srgbClr>
            </a:outerShdw>
          </a:effectLst>
        </p:spPr>
        <p:txBody>
          <a:bodyPr vert="horz" lIns="0" tIns="0" rIns="0" bIns="0" rtlCol="0" anchor="ctr">
            <a:noAutofit/>
          </a:bodyPr>
          <a:lstStyle>
            <a:lvl1pPr marL="0" indent="0" algn="l" defTabSz="457200" rtl="0" eaLnBrk="1" latinLnBrk="0" hangingPunct="1">
              <a:spcBef>
                <a:spcPct val="20000"/>
              </a:spcBef>
              <a:buFont typeface="Arial"/>
              <a:buNone/>
              <a:defRPr sz="1200" kern="1200">
                <a:solidFill>
                  <a:schemeClr val="tx1">
                    <a:lumMod val="65000"/>
                    <a:lumOff val="35000"/>
                  </a:schemeClr>
                </a:solidFill>
                <a:latin typeface="+mn-lt"/>
                <a:ea typeface="+mn-ea"/>
                <a:cs typeface="+mn-cs"/>
              </a:defRPr>
            </a:lvl1pPr>
            <a:lvl2pPr marL="112713" indent="-112713" algn="l" defTabSz="457200" rtl="0" eaLnBrk="1" latinLnBrk="0" hangingPunct="1">
              <a:spcBef>
                <a:spcPct val="20000"/>
              </a:spcBef>
              <a:buFont typeface="Arial"/>
              <a:buChar char="•"/>
              <a:defRPr sz="1100" kern="1200">
                <a:solidFill>
                  <a:schemeClr val="tx1">
                    <a:lumMod val="65000"/>
                    <a:lumOff val="35000"/>
                  </a:schemeClr>
                </a:solidFill>
                <a:latin typeface="+mn-lt"/>
                <a:ea typeface="+mn-ea"/>
                <a:cs typeface="+mn-cs"/>
              </a:defRPr>
            </a:lvl2pPr>
            <a:lvl3pPr marL="227013" indent="-114300" algn="l" defTabSz="457200" rtl="0" eaLnBrk="1" latinLnBrk="0" hangingPunct="1">
              <a:spcBef>
                <a:spcPct val="20000"/>
              </a:spcBef>
              <a:buFont typeface="Arial"/>
              <a:buChar char="•"/>
              <a:defRPr sz="1050" kern="1200">
                <a:solidFill>
                  <a:schemeClr val="tx1">
                    <a:lumMod val="65000"/>
                    <a:lumOff val="35000"/>
                  </a:schemeClr>
                </a:solidFill>
                <a:latin typeface="+mn-lt"/>
                <a:ea typeface="+mn-ea"/>
                <a:cs typeface="+mn-cs"/>
              </a:defRPr>
            </a:lvl3pPr>
            <a:lvl4pPr marL="285750" indent="-173038" algn="l" defTabSz="457200" rtl="0" eaLnBrk="1" latinLnBrk="0" hangingPunct="1">
              <a:spcBef>
                <a:spcPct val="20000"/>
              </a:spcBef>
              <a:buFont typeface="Arial"/>
              <a:buChar char="–"/>
              <a:defRPr sz="1000" kern="1200">
                <a:solidFill>
                  <a:schemeClr val="tx1">
                    <a:lumMod val="65000"/>
                    <a:lumOff val="35000"/>
                  </a:schemeClr>
                </a:solidFill>
                <a:latin typeface="+mn-lt"/>
                <a:ea typeface="+mn-ea"/>
                <a:cs typeface="+mn-cs"/>
              </a:defRPr>
            </a:lvl4pPr>
            <a:lvl5pPr marL="688975" indent="-231775" algn="l" defTabSz="457200" rtl="0" eaLnBrk="1" latinLnBrk="0" hangingPunct="1">
              <a:spcBef>
                <a:spcPct val="20000"/>
              </a:spcBef>
              <a:buFont typeface="Arial"/>
              <a:buChar char="»"/>
              <a:defRPr sz="1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spcBef>
                <a:spcPts val="0"/>
              </a:spcBef>
            </a:pPr>
            <a:r>
              <a:rPr lang="en-US" sz="2400" dirty="0">
                <a:solidFill>
                  <a:srgbClr val="FFFFFF"/>
                </a:solidFill>
                <a:effectLst>
                  <a:outerShdw blurRad="50800" dist="38100" dir="2700000" algn="tl" rotWithShape="0">
                    <a:prstClr val="black">
                      <a:alpha val="40000"/>
                    </a:prstClr>
                  </a:outerShdw>
                </a:effectLst>
              </a:rPr>
              <a:t>Eliminate staple grain bias</a:t>
            </a:r>
          </a:p>
        </p:txBody>
      </p:sp>
      <p:sp>
        <p:nvSpPr>
          <p:cNvPr id="34" name="Content Placeholder 2"/>
          <p:cNvSpPr txBox="1">
            <a:spLocks/>
          </p:cNvSpPr>
          <p:nvPr/>
        </p:nvSpPr>
        <p:spPr>
          <a:xfrm>
            <a:off x="313268" y="4978379"/>
            <a:ext cx="4416776" cy="395111"/>
          </a:xfrm>
          <a:prstGeom prst="rect">
            <a:avLst/>
          </a:prstGeom>
          <a:effectLst>
            <a:outerShdw blurRad="50800" dist="38100" dir="2700000">
              <a:srgbClr val="000000">
                <a:alpha val="43000"/>
              </a:srgbClr>
            </a:outerShdw>
          </a:effectLst>
        </p:spPr>
        <p:txBody>
          <a:bodyPr vert="horz" lIns="0" tIns="0" rIns="0" bIns="0" rtlCol="0" anchor="ctr">
            <a:noAutofit/>
          </a:bodyPr>
          <a:lstStyle>
            <a:lvl1pPr marL="0" indent="0" algn="l" defTabSz="457200" rtl="0" eaLnBrk="1" latinLnBrk="0" hangingPunct="1">
              <a:spcBef>
                <a:spcPct val="20000"/>
              </a:spcBef>
              <a:buFont typeface="Arial"/>
              <a:buNone/>
              <a:defRPr sz="1200" kern="1200">
                <a:solidFill>
                  <a:schemeClr val="tx1">
                    <a:lumMod val="65000"/>
                    <a:lumOff val="35000"/>
                  </a:schemeClr>
                </a:solidFill>
                <a:latin typeface="+mn-lt"/>
                <a:ea typeface="+mn-ea"/>
                <a:cs typeface="+mn-cs"/>
              </a:defRPr>
            </a:lvl1pPr>
            <a:lvl2pPr marL="112713" indent="-112713" algn="l" defTabSz="457200" rtl="0" eaLnBrk="1" latinLnBrk="0" hangingPunct="1">
              <a:spcBef>
                <a:spcPct val="20000"/>
              </a:spcBef>
              <a:buFont typeface="Arial"/>
              <a:buChar char="•"/>
              <a:defRPr sz="1100" kern="1200">
                <a:solidFill>
                  <a:schemeClr val="tx1">
                    <a:lumMod val="65000"/>
                    <a:lumOff val="35000"/>
                  </a:schemeClr>
                </a:solidFill>
                <a:latin typeface="+mn-lt"/>
                <a:ea typeface="+mn-ea"/>
                <a:cs typeface="+mn-cs"/>
              </a:defRPr>
            </a:lvl2pPr>
            <a:lvl3pPr marL="227013" indent="-114300" algn="l" defTabSz="457200" rtl="0" eaLnBrk="1" latinLnBrk="0" hangingPunct="1">
              <a:spcBef>
                <a:spcPct val="20000"/>
              </a:spcBef>
              <a:buFont typeface="Arial"/>
              <a:buChar char="•"/>
              <a:defRPr sz="1050" kern="1200">
                <a:solidFill>
                  <a:schemeClr val="tx1">
                    <a:lumMod val="65000"/>
                    <a:lumOff val="35000"/>
                  </a:schemeClr>
                </a:solidFill>
                <a:latin typeface="+mn-lt"/>
                <a:ea typeface="+mn-ea"/>
                <a:cs typeface="+mn-cs"/>
              </a:defRPr>
            </a:lvl3pPr>
            <a:lvl4pPr marL="285750" indent="-173038" algn="l" defTabSz="457200" rtl="0" eaLnBrk="1" latinLnBrk="0" hangingPunct="1">
              <a:spcBef>
                <a:spcPct val="20000"/>
              </a:spcBef>
              <a:buFont typeface="Arial"/>
              <a:buChar char="–"/>
              <a:defRPr sz="1000" kern="1200">
                <a:solidFill>
                  <a:schemeClr val="tx1">
                    <a:lumMod val="65000"/>
                    <a:lumOff val="35000"/>
                  </a:schemeClr>
                </a:solidFill>
                <a:latin typeface="+mn-lt"/>
                <a:ea typeface="+mn-ea"/>
                <a:cs typeface="+mn-cs"/>
              </a:defRPr>
            </a:lvl4pPr>
            <a:lvl5pPr marL="688975" indent="-231775" algn="l" defTabSz="457200" rtl="0" eaLnBrk="1" latinLnBrk="0" hangingPunct="1">
              <a:spcBef>
                <a:spcPct val="20000"/>
              </a:spcBef>
              <a:buFont typeface="Arial"/>
              <a:buChar char="»"/>
              <a:defRPr sz="1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spcBef>
                <a:spcPts val="0"/>
              </a:spcBef>
            </a:pPr>
            <a:r>
              <a:rPr lang="en-US" sz="2400" dirty="0">
                <a:solidFill>
                  <a:srgbClr val="FFFFFF"/>
                </a:solidFill>
                <a:effectLst>
                  <a:outerShdw blurRad="50800" dist="38100" dir="2700000" algn="tl" rotWithShape="0">
                    <a:prstClr val="black">
                      <a:alpha val="40000"/>
                    </a:prstClr>
                  </a:outerShdw>
                </a:effectLst>
              </a:rPr>
              <a:t>Focus more on diverse diets</a:t>
            </a:r>
          </a:p>
        </p:txBody>
      </p:sp>
    </p:spTree>
    <p:extLst>
      <p:ext uri="{BB962C8B-B14F-4D97-AF65-F5344CB8AC3E}">
        <p14:creationId xmlns:p14="http://schemas.microsoft.com/office/powerpoint/2010/main" val="330111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33"/>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34"/>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smtClean="0"/>
              <a:t>Thanks! </a:t>
            </a:r>
            <a:endParaRPr lang="es-AR" b="1" dirty="0"/>
          </a:p>
        </p:txBody>
      </p:sp>
    </p:spTree>
    <p:extLst>
      <p:ext uri="{BB962C8B-B14F-4D97-AF65-F5344CB8AC3E}">
        <p14:creationId xmlns:p14="http://schemas.microsoft.com/office/powerpoint/2010/main" val="6709807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69701"/>
            <a:ext cx="11523133" cy="764943"/>
          </a:xfrm>
        </p:spPr>
        <p:txBody>
          <a:bodyPr>
            <a:normAutofit fontScale="90000"/>
          </a:bodyPr>
          <a:lstStyle/>
          <a:p>
            <a:pPr algn="ctr"/>
            <a:r>
              <a:rPr lang="en-US" b="1" dirty="0">
                <a:latin typeface="Andes" panose="02000000000000000000" pitchFamily="50" charset="0"/>
              </a:rPr>
              <a:t>World food demand will be 40% higher by 2050</a:t>
            </a:r>
          </a:p>
        </p:txBody>
      </p:sp>
      <p:graphicFrame>
        <p:nvGraphicFramePr>
          <p:cNvPr id="4" name="Chart 3"/>
          <p:cNvGraphicFramePr>
            <a:graphicFrameLocks noGrp="1"/>
          </p:cNvGraphicFramePr>
          <p:nvPr>
            <p:extLst/>
          </p:nvPr>
        </p:nvGraphicFramePr>
        <p:xfrm>
          <a:off x="603251" y="1150409"/>
          <a:ext cx="10769600" cy="534008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075392" y="3358787"/>
            <a:ext cx="1185333" cy="461665"/>
          </a:xfrm>
          <a:prstGeom prst="rect">
            <a:avLst/>
          </a:prstGeom>
          <a:noFill/>
        </p:spPr>
        <p:txBody>
          <a:bodyPr wrap="square" rtlCol="0">
            <a:spAutoFit/>
          </a:bodyPr>
          <a:lstStyle/>
          <a:p>
            <a:pPr defTabSz="609585"/>
            <a:r>
              <a:rPr lang="en-US" sz="2400" dirty="0">
                <a:solidFill>
                  <a:prstClr val="black">
                    <a:lumMod val="85000"/>
                    <a:lumOff val="15000"/>
                  </a:prstClr>
                </a:solidFill>
                <a:latin typeface="Arial Narrow" panose="020B0606020202030204" pitchFamily="34" charset="0"/>
              </a:rPr>
              <a:t>+155%</a:t>
            </a:r>
          </a:p>
        </p:txBody>
      </p:sp>
      <p:sp>
        <p:nvSpPr>
          <p:cNvPr id="6" name="TextBox 5"/>
          <p:cNvSpPr txBox="1"/>
          <p:nvPr/>
        </p:nvSpPr>
        <p:spPr>
          <a:xfrm>
            <a:off x="7784042" y="2566096"/>
            <a:ext cx="1185333" cy="461665"/>
          </a:xfrm>
          <a:prstGeom prst="rect">
            <a:avLst/>
          </a:prstGeom>
          <a:noFill/>
        </p:spPr>
        <p:txBody>
          <a:bodyPr wrap="square" rtlCol="0">
            <a:spAutoFit/>
          </a:bodyPr>
          <a:lstStyle/>
          <a:p>
            <a:pPr algn="ctr" defTabSz="609585"/>
            <a:r>
              <a:rPr lang="en-US" sz="2400" dirty="0">
                <a:solidFill>
                  <a:prstClr val="black">
                    <a:lumMod val="85000"/>
                    <a:lumOff val="15000"/>
                  </a:prstClr>
                </a:solidFill>
                <a:latin typeface="Arial Narrow" panose="020B0606020202030204" pitchFamily="34" charset="0"/>
              </a:rPr>
              <a:t>+47%</a:t>
            </a:r>
          </a:p>
        </p:txBody>
      </p:sp>
      <p:sp>
        <p:nvSpPr>
          <p:cNvPr id="7" name="TextBox 6"/>
          <p:cNvSpPr txBox="1"/>
          <p:nvPr/>
        </p:nvSpPr>
        <p:spPr>
          <a:xfrm>
            <a:off x="9669992" y="1830553"/>
            <a:ext cx="1185333" cy="461665"/>
          </a:xfrm>
          <a:prstGeom prst="rect">
            <a:avLst/>
          </a:prstGeom>
          <a:noFill/>
        </p:spPr>
        <p:txBody>
          <a:bodyPr wrap="square" rtlCol="0">
            <a:spAutoFit/>
          </a:bodyPr>
          <a:lstStyle/>
          <a:p>
            <a:pPr algn="ctr" defTabSz="609585"/>
            <a:r>
              <a:rPr lang="en-US" sz="2400" dirty="0">
                <a:solidFill>
                  <a:prstClr val="black">
                    <a:lumMod val="85000"/>
                    <a:lumOff val="15000"/>
                  </a:prstClr>
                </a:solidFill>
                <a:latin typeface="Arial Narrow" panose="020B0606020202030204" pitchFamily="34" charset="0"/>
              </a:rPr>
              <a:t>+17%</a:t>
            </a:r>
          </a:p>
        </p:txBody>
      </p:sp>
      <p:sp>
        <p:nvSpPr>
          <p:cNvPr id="8" name="TextBox 7"/>
          <p:cNvSpPr txBox="1"/>
          <p:nvPr/>
        </p:nvSpPr>
        <p:spPr>
          <a:xfrm>
            <a:off x="3952875" y="4497420"/>
            <a:ext cx="1185333" cy="461665"/>
          </a:xfrm>
          <a:prstGeom prst="rect">
            <a:avLst/>
          </a:prstGeom>
          <a:noFill/>
        </p:spPr>
        <p:txBody>
          <a:bodyPr wrap="square" rtlCol="0">
            <a:spAutoFit/>
          </a:bodyPr>
          <a:lstStyle/>
          <a:p>
            <a:pPr algn="ctr" defTabSz="609585"/>
            <a:r>
              <a:rPr lang="en-US" sz="2400" dirty="0">
                <a:solidFill>
                  <a:prstClr val="black">
                    <a:lumMod val="85000"/>
                    <a:lumOff val="15000"/>
                  </a:prstClr>
                </a:solidFill>
                <a:latin typeface="Arial Narrow" panose="020B0606020202030204" pitchFamily="34" charset="0"/>
              </a:rPr>
              <a:t>+51%</a:t>
            </a:r>
          </a:p>
        </p:txBody>
      </p:sp>
      <p:sp>
        <p:nvSpPr>
          <p:cNvPr id="9" name="TextBox 8"/>
          <p:cNvSpPr txBox="1"/>
          <p:nvPr/>
        </p:nvSpPr>
        <p:spPr>
          <a:xfrm>
            <a:off x="5868458" y="4413312"/>
            <a:ext cx="1185333" cy="461665"/>
          </a:xfrm>
          <a:prstGeom prst="rect">
            <a:avLst/>
          </a:prstGeom>
          <a:noFill/>
        </p:spPr>
        <p:txBody>
          <a:bodyPr wrap="square" rtlCol="0">
            <a:spAutoFit/>
          </a:bodyPr>
          <a:lstStyle/>
          <a:p>
            <a:pPr algn="ctr" defTabSz="609585"/>
            <a:r>
              <a:rPr lang="en-US" sz="2400" dirty="0">
                <a:solidFill>
                  <a:prstClr val="black">
                    <a:lumMod val="85000"/>
                    <a:lumOff val="15000"/>
                  </a:prstClr>
                </a:solidFill>
                <a:latin typeface="Arial Narrow" panose="020B0606020202030204" pitchFamily="34" charset="0"/>
              </a:rPr>
              <a:t>+27%</a:t>
            </a:r>
          </a:p>
        </p:txBody>
      </p:sp>
      <p:sp>
        <p:nvSpPr>
          <p:cNvPr id="11" name="Double Wave 10"/>
          <p:cNvSpPr/>
          <p:nvPr/>
        </p:nvSpPr>
        <p:spPr>
          <a:xfrm rot="1450436">
            <a:off x="10191971" y="1263288"/>
            <a:ext cx="1834212" cy="1110804"/>
          </a:xfrm>
          <a:prstGeom prst="doubleWave">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521160">
            <a:off x="10363220" y="1645886"/>
            <a:ext cx="1566454" cy="369332"/>
          </a:xfrm>
          <a:prstGeom prst="rect">
            <a:avLst/>
          </a:prstGeom>
        </p:spPr>
        <p:txBody>
          <a:bodyPr wrap="none">
            <a:spAutoFit/>
          </a:bodyPr>
          <a:lstStyle/>
          <a:p>
            <a:r>
              <a:rPr lang="en-US" b="1" dirty="0" smtClean="0">
                <a:solidFill>
                  <a:schemeClr val="accent4">
                    <a:lumMod val="75000"/>
                  </a:schemeClr>
                </a:solidFill>
              </a:rPr>
              <a:t>MORE FOOD</a:t>
            </a:r>
            <a:endParaRPr lang="en-US" dirty="0">
              <a:solidFill>
                <a:schemeClr val="accent4">
                  <a:lumMod val="75000"/>
                </a:schemeClr>
              </a:solidFill>
            </a:endParaRPr>
          </a:p>
        </p:txBody>
      </p:sp>
    </p:spTree>
    <p:extLst>
      <p:ext uri="{BB962C8B-B14F-4D97-AF65-F5344CB8AC3E}">
        <p14:creationId xmlns:p14="http://schemas.microsoft.com/office/powerpoint/2010/main" val="1110605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1" name="AutoShape 4" descr="data:image/jpeg;base64,/9j/4AAQSkZJRgABAQAAAQABAAD/2wCEAAkGBwgHBgkIBwgKCgkLDRYPDQwMDRsUFRAWIB0iIiAdHx8kKDQsJCYxJx8fLT0tMTU3Ojo6Iys/RD84QzQ5OjcBCgoKDQwNGg8PGjclHyU3Nzc3Nzc3Nzc3Nzc3Nzc3Nzc3Nzc3Nzc3Nzc3Nzc3Nzc3Nzc3Nzc3Nzc3Nzc3Nzc3N//AABEIAGQAaAMBIgACEQEDEQH/xAAbAAABBQEBAAAAAAAAAAAAAAAEAAIDBQYBB//EAD0QAAIBAwIDAwkFBwQDAAAAAAECAwAEEQUSITFRBkFxExQiUmGBkaGxIzJywdEVJDNCYoLhg5Lw8RY0RP/EABkBAAMBAQEAAAAAAAAAAAAAAAECAwQABf/EACcRAAIBAwMDBAMBAAAAAAAAAAECAAMRMQQTIRIUQSJh4fBRUrHB/9oADAMBAAIRAxEAPwD097u6U+kpHgVqJtRfl5QqfxLQTR2LNgrdyHosePzpvmVq2QLO9z3ZwPqaqdRTHiR6ScQ03zgcZSfCQiojqL+sx8ZaUeiWLr6QukfvBfOPgaEutI0+OTibwnGdqRFvqTRXU0Sbf5OZKgGIUmoy/wA4CDr5UfrTm1sR8AY3/wBU/wCarG0+0PBLTU38Igv5VJFpETnAtr5R1bb+grnr0hmBQ54EfPrpOQE/2ymo17QLGuNjZ9spqR+zUb8VlnjPt2moW7MLt4Xk+emFpO9oW5MfYq3uJG3aebPoAj+7cajbX7mQ/wASQHwFNk7OMg9C4kbxCk/WozoTqCWZse2L9KYaqh4nbVbzHftq8P8A9EnvUUw6zdnncuPAAU1dJiyd8i+GDUh0pFACTBfFyKB1VL6IRRqfTI21a64YuZM+NKphozkcHDD8WaVJ3lL7aN29QzQbyuCVQkcy7bs/Gk12VB2wR+G7H5UI1zbHJjuHPsMLY+lNW7OfQikP9XkyPka88EkeoxhceYSLzeMSW8YI5ZIP5V39o4ypRAAOvCmrOrFVcxA89pG2nmW2AwcZB4jOR86i5sZUBrXvGR6rHI+1Xjz0GKHl163SXZ5xlgcYUcBTJ4rAtuEI3esp40O8Nm64kUt/aPrQHRk3iF3wLSeTtAq42sz/ANorg7SLk7oM46Nig/NdOQ5NqH9jN+lNuIrJ0C29lBGRzJTdn41x2vxD1VRz1Qxu09ov30dfEii49RMsKzRr9m+cNVPZwz5xbqigc9qgCjv3/aVAXb0BA/OpttjH9lqbVSOZLLqfkx9rNGoPVhQ/7Xsl9L92c9RFk/GmzJcpG0k5VY1GWZnGAKoptS0nJyiyt1jg5+84ooob4hd2X5l63aeyXh5u7/hQYpVQjUdJcDbZXo9qqPzY0qbaT9TE3H/YTRNdSj7y4I714mo0vJN32jOwz/KuMVnptWZFIKgS54ANnHiaqpb27mckzvg/yqcAVZaV5jaqB7zdCeHnuCnv3HFNaWGTPo7iPVFYaC6eB8lwT3h+P141cWur223fLmNh3o2R86D0mXHMelURs8S/VYyf4b8f6sf90zZEpO5Zh0zy/Oq49obZVzHG8h7s8AfrQ79oLp/4VtDGOpzUQlQnE0ddEeYdNdQozKssIK+s+T+VV0+oFc7buIDxBoC+u5rr/wBiaDcBwGxc/TNBC/tYCVuoopDy3RkhvmCPpWhafGJmd7ngyzbWLlcBb9cdASPpT11q57r2QnoWqPTLS2v13QT3kJ6SW5UD3gYPxo9uzUsow2okjqIuPxzU3ekDYyqUqzC4/sGfWLlkKvcF424FTEGyPfQwhhkQlS0Z9rnHw41FrcGn6K6RS3E8s7Lu2RKBgdSSaqBfysv2BK9PKDNOgBF1gdXBs0vobFpt3kbliFwD9ly+dcqkj1LWfuRX6oPVVVH0XnXaVle+RKKKVuRLOHTLq6sRKlwofcQMJwcD21R3he1mMV1JKrdGyK9PawK4xtHcMGg7/R47xAskKSgHI3AEg0iaznnEZ9EOn05nnEV1Y52iORnPIKTx91GLpt7doDa2E6Act4KA/wC7ga2ltZyafnaPJw92EAH+KkExMhUtnCgjlx9tOdVz6RJdoAt2mTttA1tyDJLbwp/U2fkOFWo7PmRR55fSMe8QqFB+tXG/JHAnqedPZkIwWwe8A1Nq7mKKSiVMGi6VA2XtjI3VnZvlnHyo+3jtoc+axxRgdyoBXZDEoJY+8VEtxbE4wfEc6QszZjgBcQ3zlhkAUvLgnlx6qcUA07DgMsvtwKSXETegc7s8jUyssKjfmR63o9vq6AzOyyqMJKOY9h6ispc9mtQs8nInjzziwCB4HFbIqAvog/GlIRkZBOO+qJVZBYYikBuTMJDBLC3C3u1PrMrAfSlW0vFaOMSKCOO0qvfnpSp9/wBowpAjM1DOoP3lHwqMykfdYeA40EDIoACL+JjXUJUks4rCFmkteEiR2/yKGuLZZeJARzyZalDqw789c1xpQBxOD1JogkYgNjKuUNbTeTcLuxuG3vHWmkKe/wCfGg+1c677VEl2MoZt3TPL6VW2+r+TG2eXI9fH1FalUleqZ2VQ1pe8B3nHU0l2ZzgdaESUuAwdcHiCO+nl1TO9wM+saW87bkjtx5EU0oJeDqD0NRecCTCQpJMx5BBREOmanNxwtup9c5PwrjxnicEvjmRbZYjhWODyVv1pq3seTuCs2TlU9Kq7Vp7W0do45nup1+87nEanp7az6z315clI7kIqnhtIUAe6qLTDC8PSRNTPfhnUSyW8IHJZZQPfjPGlWfk0ySZPTkjJHPFKm2kjAkT0VimcBhn21GWXONxJ9gqBriOFcysi55Fzig59at0Qhd8vHj5NcAeJNZVRjgRmcDMsiVUcfjVbqOoQ2ykcWm7l3Y+PQVQ6j2m3YiSUQcfSMZ3MR+I4A93Gqk6tp8Zz5Tec5LPlj4461pTTNlpnfULgQi7Et/O0jFnkZuLKM49/sp+m9nZ765EcQG7nxOTy9nKlH2k0tAvCUkHP8IYPx8OVS/8Al2nCGeErJ9pMJYyF2CBhy2hcDOeOSM578ctIBHFpLc94WlnJp/lo5meAwvgrNIEBfGcKckZ/pJB9laHTrXRJGlkhlhulR1UybyVDEA7ePfnr9ayurdv57zTokhgga/UDzi6lCBrrAIGVXgCOB548BWOtLvUTfK4RHgVyzQBsRkHmCoPf1o1KIdSAbQrVCG55nuSyRQDbGgVeigAVUdqNUktdMfzdiJZCEBTmM8z8M155pXanUdLHkrqTzy1ydqM2ZIh0DE8cdGz4irDtB2l065sRDbm5Ny2D6S7NnHkawdoyuL8zcNSrrYQS5gnkQb8qB/KWA+lPsxBar5SSEp1bPD51VRatcLENq59pOT/zwrj3s8q4mkIPTnWzpMleXs1xbXSlLaZlz94oOfv50qzDXTJw3NXaIQzpoNU1GeCeRU2llON7jcx+NUNxfXE5zLIT3czXKVWQTzXMiclIww+8c8TQ4YnLd/8AmlSqsjOs7DGDjwAqG5kbdjpXaVCMsjyckZpjkqeBNKlXSgjVnkjcFW+VWSfvcO6XgRjG08qVKlaUEESR1zhiPA09ZH3kbjSpVxmtcSWNQ8pVuIFKlSqJjCf/2Q=="/>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609585"/>
            <a:endParaRPr lang="en-US">
              <a:solidFill>
                <a:prstClr val="black"/>
              </a:solidFill>
            </a:endParaRPr>
          </a:p>
        </p:txBody>
      </p:sp>
      <p:sp>
        <p:nvSpPr>
          <p:cNvPr id="22" name="AutoShape 6" descr="data:image/jpeg;base64,/9j/4AAQSkZJRgABAQAAAQABAAD/2wCEAAkGBwgHBgkIBwgKCgkLDRYPDQwMDRsUFRAWIB0iIiAdHx8kKDQsJCYxJx8fLT0tMTU3Ojo6Iys/RD84QzQ5OjcBCgoKDQwNGg8PGjclHyU3Nzc3Nzc3Nzc3Nzc3Nzc3Nzc3Nzc3Nzc3Nzc3Nzc3Nzc3Nzc3Nzc3Nzc3Nzc3Nzc3N//AABEIAGQAaAMBIgACEQEDEQH/xAAbAAABBQEBAAAAAAAAAAAAAAAEAAIDBQYBB//EAD0QAAIBAwIDAwkFBwQDAAAAAAECAwAEEQUSITFRBkFxExQiUmGBkaGxIzJywdEVJDNCYoLhg5Lw8RY0RP/EABkBAAMBAQEAAAAAAAAAAAAAAAECAwQABf/EACcRAAIBAwMDBAMBAAAAAAAAAAECAAMRMQQTIRIUQSJh4fBRUrHB/9oADAMBAAIRAxEAPwD097u6U+kpHgVqJtRfl5QqfxLQTR2LNgrdyHosePzpvmVq2QLO9z3ZwPqaqdRTHiR6ScQ03zgcZSfCQiojqL+sx8ZaUeiWLr6QukfvBfOPgaEutI0+OTibwnGdqRFvqTRXU0Sbf5OZKgGIUmoy/wA4CDr5UfrTm1sR8AY3/wBU/wCarG0+0PBLTU38Igv5VJFpETnAtr5R1bb+grnr0hmBQ54EfPrpOQE/2ymo17QLGuNjZ9spqR+zUb8VlnjPt2moW7MLt4Xk+emFpO9oW5MfYq3uJG3aebPoAj+7cajbX7mQ/wASQHwFNk7OMg9C4kbxCk/WozoTqCWZse2L9KYaqh4nbVbzHftq8P8A9EnvUUw6zdnncuPAAU1dJiyd8i+GDUh0pFACTBfFyKB1VL6IRRqfTI21a64YuZM+NKphozkcHDD8WaVJ3lL7aN29QzQbyuCVQkcy7bs/Gk12VB2wR+G7H5UI1zbHJjuHPsMLY+lNW7OfQikP9XkyPka88EkeoxhceYSLzeMSW8YI5ZIP5V39o4ypRAAOvCmrOrFVcxA89pG2nmW2AwcZB4jOR86i5sZUBrXvGR6rHI+1Xjz0GKHl163SXZ5xlgcYUcBTJ4rAtuEI3esp40O8Nm64kUt/aPrQHRk3iF3wLSeTtAq42sz/ANorg7SLk7oM46Nig/NdOQ5NqH9jN+lNuIrJ0C29lBGRzJTdn41x2vxD1VRz1Qxu09ov30dfEii49RMsKzRr9m+cNVPZwz5xbqigc9qgCjv3/aVAXb0BA/OpttjH9lqbVSOZLLqfkx9rNGoPVhQ/7Xsl9L92c9RFk/GmzJcpG0k5VY1GWZnGAKoptS0nJyiyt1jg5+84ooob4hd2X5l63aeyXh5u7/hQYpVQjUdJcDbZXo9qqPzY0qbaT9TE3H/YTRNdSj7y4I714mo0vJN32jOwz/KuMVnptWZFIKgS54ANnHiaqpb27mckzvg/yqcAVZaV5jaqB7zdCeHnuCnv3HFNaWGTPo7iPVFYaC6eB8lwT3h+P141cWur223fLmNh3o2R86D0mXHMelURs8S/VYyf4b8f6sf90zZEpO5Zh0zy/Oq49obZVzHG8h7s8AfrQ79oLp/4VtDGOpzUQlQnE0ddEeYdNdQozKssIK+s+T+VV0+oFc7buIDxBoC+u5rr/wBiaDcBwGxc/TNBC/tYCVuoopDy3RkhvmCPpWhafGJmd7ngyzbWLlcBb9cdASPpT11q57r2QnoWqPTLS2v13QT3kJ6SW5UD3gYPxo9uzUsow2okjqIuPxzU3ekDYyqUqzC4/sGfWLlkKvcF424FTEGyPfQwhhkQlS0Z9rnHw41FrcGn6K6RS3E8s7Lu2RKBgdSSaqBfysv2BK9PKDNOgBF1gdXBs0vobFpt3kbliFwD9ly+dcqkj1LWfuRX6oPVVVH0XnXaVle+RKKKVuRLOHTLq6sRKlwofcQMJwcD21R3he1mMV1JKrdGyK9PawK4xtHcMGg7/R47xAskKSgHI3AEg0iaznnEZ9EOn05nnEV1Y52iORnPIKTx91GLpt7doDa2E6Act4KA/wC7ga2ltZyafnaPJw92EAH+KkExMhUtnCgjlx9tOdVz6RJdoAt2mTttA1tyDJLbwp/U2fkOFWo7PmRR55fSMe8QqFB+tXG/JHAnqedPZkIwWwe8A1Nq7mKKSiVMGi6VA2XtjI3VnZvlnHyo+3jtoc+axxRgdyoBXZDEoJY+8VEtxbE4wfEc6QszZjgBcQ3zlhkAUvLgnlx6qcUA07DgMsvtwKSXETegc7s8jUyssKjfmR63o9vq6AzOyyqMJKOY9h6ispc9mtQs8nInjzziwCB4HFbIqAvog/GlIRkZBOO+qJVZBYYikBuTMJDBLC3C3u1PrMrAfSlW0vFaOMSKCOO0qvfnpSp9/wBowpAjM1DOoP3lHwqMykfdYeA40EDIoACL+JjXUJUks4rCFmkteEiR2/yKGuLZZeJARzyZalDqw789c1xpQBxOD1JogkYgNjKuUNbTeTcLuxuG3vHWmkKe/wCfGg+1c677VEl2MoZt3TPL6VW2+r+TG2eXI9fH1FalUleqZ2VQ1pe8B3nHU0l2ZzgdaESUuAwdcHiCO+nl1TO9wM+saW87bkjtx5EU0oJeDqD0NRecCTCQpJMx5BBREOmanNxwtup9c5PwrjxnicEvjmRbZYjhWODyVv1pq3seTuCs2TlU9Kq7Vp7W0do45nup1+87nEanp7az6z315clI7kIqnhtIUAe6qLTDC8PSRNTPfhnUSyW8IHJZZQPfjPGlWfk0ySZPTkjJHPFKm2kjAkT0VimcBhn21GWXONxJ9gqBriOFcysi55Fzig59at0Qhd8vHj5NcAeJNZVRjgRmcDMsiVUcfjVbqOoQ2ykcWm7l3Y+PQVQ6j2m3YiSUQcfSMZ3MR+I4A93Gqk6tp8Zz5Tec5LPlj4461pTTNlpnfULgQi7Et/O0jFnkZuLKM49/sp+m9nZ765EcQG7nxOTy9nKlH2k0tAvCUkHP8IYPx8OVS/8Al2nCGeErJ9pMJYyF2CBhy2hcDOeOSM578ctIBHFpLc94WlnJp/lo5meAwvgrNIEBfGcKckZ/pJB9laHTrXRJGlkhlhulR1UybyVDEA7ePfnr9ayurdv57zTokhgga/UDzi6lCBrrAIGVXgCOB548BWOtLvUTfK4RHgVyzQBsRkHmCoPf1o1KIdSAbQrVCG55nuSyRQDbGgVeigAVUdqNUktdMfzdiJZCEBTmM8z8M155pXanUdLHkrqTzy1ydqM2ZIh0DE8cdGz4irDtB2l065sRDbm5Ny2D6S7NnHkawdoyuL8zcNSrrYQS5gnkQb8qB/KWA+lPsxBar5SSEp1bPD51VRatcLENq59pOT/zwrj3s8q4mkIPTnWzpMleXs1xbXSlLaZlz94oOfv50qzDXTJw3NXaIQzpoNU1GeCeRU2llON7jcx+NUNxfXE5zLIT3czXKVWQTzXMiclIww+8c8TQ4YnLd/8AmlSqsjOs7DGDjwAqG5kbdjpXaVCMsjyckZpjkqeBNKlXSgjVnkjcFW+VWSfvcO6XgRjG08qVKlaUEESR1zhiPA09ZH3kbjSpVxmtcSWNQ8pVuIFKlSqJjCf/2Q=="/>
          <p:cNvSpPr>
            <a:spLocks noChangeAspect="1" noChangeArrowheads="1"/>
          </p:cNvSpPr>
          <p:nvPr/>
        </p:nvSpPr>
        <p:spPr bwMode="auto">
          <a:xfrm>
            <a:off x="1831975" y="7940"/>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609585"/>
            <a:endParaRPr lang="en-US">
              <a:solidFill>
                <a:prstClr val="black"/>
              </a:solidFill>
            </a:endParaRPr>
          </a:p>
        </p:txBody>
      </p:sp>
      <p:sp>
        <p:nvSpPr>
          <p:cNvPr id="23" name="AutoShape 8" descr="data:image/jpeg;base64,/9j/4AAQSkZJRgABAQAAAQABAAD/2wCEAAkGBwgHBgkIBwgKCgkLDRYPDQwMDRsUFRAWIB0iIiAdHx8kKDQsJCYxJx8fLT0tMTU3Ojo6Iys/RD84QzQ5OjcBCgoKDQwNGg8PGjclHyU3Nzc3Nzc3Nzc3Nzc3Nzc3Nzc3Nzc3Nzc3Nzc3Nzc3Nzc3Nzc3Nzc3Nzc3Nzc3Nzc3N//AABEIAGQAaAMBIgACEQEDEQH/xAAbAAABBQEBAAAAAAAAAAAAAAAEAAIDBQYBB//EAD0QAAIBAwIDAwkFBwQDAAAAAAECAwAEEQUSITFRBkFxExQiUmGBkaGxIzJywdEVJDNCYoLhg5Lw8RY0RP/EABkBAAMBAQEAAAAAAAAAAAAAAAECAwQABf/EACcRAAIBAwMDBAMBAAAAAAAAAAECAAMRMQQTIRIUQSJh4fBRUrHB/9oADAMBAAIRAxEAPwD097u6U+kpHgVqJtRfl5QqfxLQTR2LNgrdyHosePzpvmVq2QLO9z3ZwPqaqdRTHiR6ScQ03zgcZSfCQiojqL+sx8ZaUeiWLr6QukfvBfOPgaEutI0+OTibwnGdqRFvqTRXU0Sbf5OZKgGIUmoy/wA4CDr5UfrTm1sR8AY3/wBU/wCarG0+0PBLTU38Igv5VJFpETnAtr5R1bb+grnr0hmBQ54EfPrpOQE/2ymo17QLGuNjZ9spqR+zUb8VlnjPt2moW7MLt4Xk+emFpO9oW5MfYq3uJG3aebPoAj+7cajbX7mQ/wASQHwFNk7OMg9C4kbxCk/WozoTqCWZse2L9KYaqh4nbVbzHftq8P8A9EnvUUw6zdnncuPAAU1dJiyd8i+GDUh0pFACTBfFyKB1VL6IRRqfTI21a64YuZM+NKphozkcHDD8WaVJ3lL7aN29QzQbyuCVQkcy7bs/Gk12VB2wR+G7H5UI1zbHJjuHPsMLY+lNW7OfQikP9XkyPka88EkeoxhceYSLzeMSW8YI5ZIP5V39o4ypRAAOvCmrOrFVcxA89pG2nmW2AwcZB4jOR86i5sZUBrXvGR6rHI+1Xjz0GKHl163SXZ5xlgcYUcBTJ4rAtuEI3esp40O8Nm64kUt/aPrQHRk3iF3wLSeTtAq42sz/ANorg7SLk7oM46Nig/NdOQ5NqH9jN+lNuIrJ0C29lBGRzJTdn41x2vxD1VRz1Qxu09ov30dfEii49RMsKzRr9m+cNVPZwz5xbqigc9qgCjv3/aVAXb0BA/OpttjH9lqbVSOZLLqfkx9rNGoPVhQ/7Xsl9L92c9RFk/GmzJcpG0k5VY1GWZnGAKoptS0nJyiyt1jg5+84ooob4hd2X5l63aeyXh5u7/hQYpVQjUdJcDbZXo9qqPzY0qbaT9TE3H/YTRNdSj7y4I714mo0vJN32jOwz/KuMVnptWZFIKgS54ANnHiaqpb27mckzvg/yqcAVZaV5jaqB7zdCeHnuCnv3HFNaWGTPo7iPVFYaC6eB8lwT3h+P141cWur223fLmNh3o2R86D0mXHMelURs8S/VYyf4b8f6sf90zZEpO5Zh0zy/Oq49obZVzHG8h7s8AfrQ79oLp/4VtDGOpzUQlQnE0ddEeYdNdQozKssIK+s+T+VV0+oFc7buIDxBoC+u5rr/wBiaDcBwGxc/TNBC/tYCVuoopDy3RkhvmCPpWhafGJmd7ngyzbWLlcBb9cdASPpT11q57r2QnoWqPTLS2v13QT3kJ6SW5UD3gYPxo9uzUsow2okjqIuPxzU3ekDYyqUqzC4/sGfWLlkKvcF424FTEGyPfQwhhkQlS0Z9rnHw41FrcGn6K6RS3E8s7Lu2RKBgdSSaqBfysv2BK9PKDNOgBF1gdXBs0vobFpt3kbliFwD9ly+dcqkj1LWfuRX6oPVVVH0XnXaVle+RKKKVuRLOHTLq6sRKlwofcQMJwcD21R3he1mMV1JKrdGyK9PawK4xtHcMGg7/R47xAskKSgHI3AEg0iaznnEZ9EOn05nnEV1Y52iORnPIKTx91GLpt7doDa2E6Act4KA/wC7ga2ltZyafnaPJw92EAH+KkExMhUtnCgjlx9tOdVz6RJdoAt2mTttA1tyDJLbwp/U2fkOFWo7PmRR55fSMe8QqFB+tXG/JHAnqedPZkIwWwe8A1Nq7mKKSiVMGi6VA2XtjI3VnZvlnHyo+3jtoc+axxRgdyoBXZDEoJY+8VEtxbE4wfEc6QszZjgBcQ3zlhkAUvLgnlx6qcUA07DgMsvtwKSXETegc7s8jUyssKjfmR63o9vq6AzOyyqMJKOY9h6ispc9mtQs8nInjzziwCB4HFbIqAvog/GlIRkZBOO+qJVZBYYikBuTMJDBLC3C3u1PrMrAfSlW0vFaOMSKCOO0qvfnpSp9/wBowpAjM1DOoP3lHwqMykfdYeA40EDIoACL+JjXUJUks4rCFmkteEiR2/yKGuLZZeJARzyZalDqw789c1xpQBxOD1JogkYgNjKuUNbTeTcLuxuG3vHWmkKe/wCfGg+1c677VEl2MoZt3TPL6VW2+r+TG2eXI9fH1FalUleqZ2VQ1pe8B3nHU0l2ZzgdaESUuAwdcHiCO+nl1TO9wM+saW87bkjtx5EU0oJeDqD0NRecCTCQpJMx5BBREOmanNxwtup9c5PwrjxnicEvjmRbZYjhWODyVv1pq3seTuCs2TlU9Kq7Vp7W0do45nup1+87nEanp7az6z315clI7kIqnhtIUAe6qLTDC8PSRNTPfhnUSyW8IHJZZQPfjPGlWfk0ySZPTkjJHPFKm2kjAkT0VimcBhn21GWXONxJ9gqBriOFcysi55Fzig59at0Qhd8vHj5NcAeJNZVRjgRmcDMsiVUcfjVbqOoQ2ykcWm7l3Y+PQVQ6j2m3YiSUQcfSMZ3MR+I4A93Gqk6tp8Zz5Tec5LPlj4461pTTNlpnfULgQi7Et/O0jFnkZuLKM49/sp+m9nZ765EcQG7nxOTy9nKlH2k0tAvCUkHP8IYPx8OVS/8Al2nCGeErJ9pMJYyF2CBhy2hcDOeOSM578ctIBHFpLc94WlnJp/lo5meAwvgrNIEBfGcKckZ/pJB9laHTrXRJGlkhlhulR1UybyVDEA7ePfnr9ayurdv57zTokhgga/UDzi6lCBrrAIGVXgCOB548BWOtLvUTfK4RHgVyzQBsRkHmCoPf1o1KIdSAbQrVCG55nuSyRQDbGgVeigAVUdqNUktdMfzdiJZCEBTmM8z8M155pXanUdLHkrqTzy1ydqM2ZIh0DE8cdGz4irDtB2l065sRDbm5Ny2D6S7NnHkawdoyuL8zcNSrrYQS5gnkQb8qB/KWA+lPsxBar5SSEp1bPD51VRatcLENq59pOT/zwrj3s8q4mkIPTnWzpMleXs1xbXSlLaZlz94oOfv50qzDXTJw3NXaIQzpoNU1GeCeRU2llON7jcx+NUNxfXE5zLIT3czXKVWQTzXMiclIww+8c8TQ4YnLd/8AmlSqsjOs7DGDjwAqG5kbdjpXaVCMsjyckZpjkqeBNKlXSgjVnkjcFW+VWSfvcO6XgRjG08qVKlaUEESR1zhiPA09ZH3kbjSpVxmtcSWNQ8pVuIFKlSqJjCf/2Q=="/>
          <p:cNvSpPr>
            <a:spLocks noChangeAspect="1" noChangeArrowheads="1"/>
          </p:cNvSpPr>
          <p:nvPr/>
        </p:nvSpPr>
        <p:spPr bwMode="auto">
          <a:xfrm>
            <a:off x="1984375" y="160340"/>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609585"/>
            <a:endParaRPr lang="en-US">
              <a:solidFill>
                <a:prstClr val="black"/>
              </a:solidFill>
            </a:endParaRPr>
          </a:p>
        </p:txBody>
      </p:sp>
      <p:sp>
        <p:nvSpPr>
          <p:cNvPr id="33" name="TextBox 32"/>
          <p:cNvSpPr txBox="1"/>
          <p:nvPr/>
        </p:nvSpPr>
        <p:spPr>
          <a:xfrm>
            <a:off x="374432" y="263614"/>
            <a:ext cx="11625884" cy="676004"/>
          </a:xfrm>
          <a:prstGeom prst="rect">
            <a:avLst/>
          </a:prstGeom>
          <a:noFill/>
        </p:spPr>
        <p:txBody>
          <a:bodyPr wrap="square" lIns="59867" tIns="29933" rIns="59867" bIns="29933" rtlCol="0">
            <a:spAutoFit/>
          </a:bodyPr>
          <a:lstStyle/>
          <a:p>
            <a:pPr algn="ctr" defTabSz="609585"/>
            <a:r>
              <a:rPr lang="en-US" sz="4000" b="1" dirty="0">
                <a:latin typeface="Andes" panose="02000000000000000000" pitchFamily="50" charset="0"/>
                <a:ea typeface="+mj-ea"/>
                <a:cs typeface="+mj-cs"/>
              </a:rPr>
              <a:t>Climate Change Impacts on Food Production</a:t>
            </a: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3809" y="6410555"/>
            <a:ext cx="1946507" cy="385820"/>
          </a:xfrm>
          <a:prstGeom prst="rect">
            <a:avLst/>
          </a:prstGeom>
        </p:spPr>
      </p:pic>
      <p:pic>
        <p:nvPicPr>
          <p:cNvPr id="3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587" t="6254" r="5807" b="28401"/>
          <a:stretch/>
        </p:blipFill>
        <p:spPr bwMode="auto">
          <a:xfrm>
            <a:off x="1645650" y="2023075"/>
            <a:ext cx="8452404" cy="4000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5062" t="72983" r="25246" b="15804"/>
          <a:stretch/>
        </p:blipFill>
        <p:spPr bwMode="auto">
          <a:xfrm>
            <a:off x="3500575" y="5828069"/>
            <a:ext cx="4998220" cy="775396"/>
          </a:xfrm>
          <a:prstGeom prst="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38"/>
          <p:cNvSpPr/>
          <p:nvPr/>
        </p:nvSpPr>
        <p:spPr>
          <a:xfrm>
            <a:off x="1523426" y="1244420"/>
            <a:ext cx="9840456" cy="606112"/>
          </a:xfrm>
          <a:prstGeom prst="rect">
            <a:avLst/>
          </a:prstGeom>
        </p:spPr>
        <p:txBody>
          <a:bodyPr wrap="square">
            <a:noAutofit/>
          </a:bodyPr>
          <a:lstStyle/>
          <a:p>
            <a:pPr defTabSz="609585">
              <a:spcAft>
                <a:spcPts val="300"/>
              </a:spcAft>
            </a:pPr>
            <a:r>
              <a:rPr lang="en-US" b="1" dirty="0">
                <a:solidFill>
                  <a:srgbClr val="C00000"/>
                </a:solidFill>
              </a:rPr>
              <a:t>Yield Collapse?</a:t>
            </a:r>
          </a:p>
          <a:p>
            <a:pPr defTabSz="609585">
              <a:spcAft>
                <a:spcPts val="300"/>
              </a:spcAft>
            </a:pPr>
            <a:r>
              <a:rPr lang="en-US" dirty="0">
                <a:solidFill>
                  <a:prstClr val="black">
                    <a:lumMod val="75000"/>
                    <a:lumOff val="25000"/>
                  </a:prstClr>
                </a:solidFill>
              </a:rPr>
              <a:t>(Projected Percentage Changes in Yields of 11 Major Crops from 2046-2065, compared with 1996-2005)</a:t>
            </a:r>
          </a:p>
        </p:txBody>
      </p:sp>
      <p:sp>
        <p:nvSpPr>
          <p:cNvPr id="41" name="TextBox 40"/>
          <p:cNvSpPr txBox="1"/>
          <p:nvPr/>
        </p:nvSpPr>
        <p:spPr>
          <a:xfrm>
            <a:off x="155575" y="6321019"/>
            <a:ext cx="3048000" cy="369332"/>
          </a:xfrm>
          <a:prstGeom prst="rect">
            <a:avLst/>
          </a:prstGeom>
          <a:noFill/>
        </p:spPr>
        <p:txBody>
          <a:bodyPr wrap="square" rtlCol="0">
            <a:spAutoFit/>
          </a:bodyPr>
          <a:lstStyle/>
          <a:p>
            <a:pPr defTabSz="609585"/>
            <a:r>
              <a:rPr lang="en-US" dirty="0">
                <a:solidFill>
                  <a:prstClr val="black">
                    <a:lumMod val="75000"/>
                    <a:lumOff val="25000"/>
                  </a:prstClr>
                </a:solidFill>
              </a:rPr>
              <a:t>Müller et al. 2009. </a:t>
            </a:r>
          </a:p>
        </p:txBody>
      </p:sp>
    </p:spTree>
    <p:extLst>
      <p:ext uri="{BB962C8B-B14F-4D97-AF65-F5344CB8AC3E}">
        <p14:creationId xmlns:p14="http://schemas.microsoft.com/office/powerpoint/2010/main" val="2663960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33" name="Picture 32"/>
          <p:cNvPicPr>
            <a:picLocks noChangeAspect="1"/>
          </p:cNvPicPr>
          <p:nvPr/>
        </p:nvPicPr>
        <p:blipFill>
          <a:blip r:embed="rId3"/>
          <a:stretch>
            <a:fillRect/>
          </a:stretch>
        </p:blipFill>
        <p:spPr>
          <a:xfrm>
            <a:off x="-59747" y="4909"/>
            <a:ext cx="12311493" cy="6848183"/>
          </a:xfrm>
          <a:prstGeom prst="rect">
            <a:avLst/>
          </a:prstGeom>
        </p:spPr>
      </p:pic>
    </p:spTree>
    <p:extLst>
      <p:ext uri="{BB962C8B-B14F-4D97-AF65-F5344CB8AC3E}">
        <p14:creationId xmlns:p14="http://schemas.microsoft.com/office/powerpoint/2010/main" val="916806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33351"/>
            <a:ext cx="12192000" cy="673100"/>
          </a:xfrm>
        </p:spPr>
        <p:txBody>
          <a:bodyPr>
            <a:normAutofit/>
          </a:bodyPr>
          <a:lstStyle/>
          <a:p>
            <a:pPr algn="ctr"/>
            <a:r>
              <a:rPr lang="en-US" sz="4000" b="1" dirty="0">
                <a:latin typeface="Andes" panose="02000000000000000000" pitchFamily="50" charset="0"/>
              </a:rPr>
              <a:t>Producing (and eating) the right food</a:t>
            </a:r>
          </a:p>
        </p:txBody>
      </p:sp>
      <p:graphicFrame>
        <p:nvGraphicFramePr>
          <p:cNvPr id="3" name="Chart 2"/>
          <p:cNvGraphicFramePr>
            <a:graphicFrameLocks noGrp="1"/>
          </p:cNvGraphicFramePr>
          <p:nvPr>
            <p:extLst/>
          </p:nvPr>
        </p:nvGraphicFramePr>
        <p:xfrm>
          <a:off x="790576" y="942975"/>
          <a:ext cx="10734675" cy="563167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0906126" y="3257551"/>
            <a:ext cx="466725" cy="400110"/>
          </a:xfrm>
          <a:prstGeom prst="rect">
            <a:avLst/>
          </a:prstGeom>
          <a:noFill/>
        </p:spPr>
        <p:txBody>
          <a:bodyPr wrap="square" rtlCol="0">
            <a:spAutoFit/>
          </a:bodyPr>
          <a:lstStyle/>
          <a:p>
            <a:pPr defTabSz="609585"/>
            <a:r>
              <a:rPr lang="en-US" sz="2000" dirty="0">
                <a:solidFill>
                  <a:srgbClr val="E3EACF">
                    <a:lumMod val="25000"/>
                  </a:srgbClr>
                </a:solidFill>
              </a:rPr>
              <a:t>?</a:t>
            </a:r>
          </a:p>
        </p:txBody>
      </p:sp>
      <p:sp>
        <p:nvSpPr>
          <p:cNvPr id="5" name="TextBox 4"/>
          <p:cNvSpPr txBox="1"/>
          <p:nvPr/>
        </p:nvSpPr>
        <p:spPr>
          <a:xfrm>
            <a:off x="10906124" y="5295900"/>
            <a:ext cx="466725" cy="400110"/>
          </a:xfrm>
          <a:prstGeom prst="rect">
            <a:avLst/>
          </a:prstGeom>
          <a:noFill/>
        </p:spPr>
        <p:txBody>
          <a:bodyPr wrap="square" rtlCol="0">
            <a:spAutoFit/>
          </a:bodyPr>
          <a:lstStyle/>
          <a:p>
            <a:pPr defTabSz="609585"/>
            <a:r>
              <a:rPr lang="en-US" sz="2000" dirty="0">
                <a:solidFill>
                  <a:srgbClr val="E3EACF">
                    <a:lumMod val="25000"/>
                  </a:srgbClr>
                </a:solidFill>
              </a:rPr>
              <a:t>?</a:t>
            </a:r>
          </a:p>
        </p:txBody>
      </p:sp>
      <p:sp>
        <p:nvSpPr>
          <p:cNvPr id="6" name="TextBox 5"/>
          <p:cNvSpPr txBox="1"/>
          <p:nvPr/>
        </p:nvSpPr>
        <p:spPr>
          <a:xfrm>
            <a:off x="10901364" y="5528876"/>
            <a:ext cx="466725" cy="400110"/>
          </a:xfrm>
          <a:prstGeom prst="rect">
            <a:avLst/>
          </a:prstGeom>
          <a:noFill/>
        </p:spPr>
        <p:txBody>
          <a:bodyPr wrap="square" rtlCol="0">
            <a:spAutoFit/>
          </a:bodyPr>
          <a:lstStyle/>
          <a:p>
            <a:pPr defTabSz="609585"/>
            <a:r>
              <a:rPr lang="en-US" sz="2000" dirty="0">
                <a:solidFill>
                  <a:srgbClr val="E3EACF">
                    <a:lumMod val="25000"/>
                  </a:srgbClr>
                </a:solidFill>
              </a:rPr>
              <a:t>?</a:t>
            </a:r>
          </a:p>
        </p:txBody>
      </p:sp>
      <p:pic>
        <p:nvPicPr>
          <p:cNvPr id="7" name="Picture 6"/>
          <p:cNvPicPr>
            <a:picLocks noChangeAspect="1"/>
          </p:cNvPicPr>
          <p:nvPr/>
        </p:nvPicPr>
        <p:blipFill>
          <a:blip r:embed="rId4"/>
          <a:stretch>
            <a:fillRect/>
          </a:stretch>
        </p:blipFill>
        <p:spPr>
          <a:xfrm>
            <a:off x="11162880" y="2400437"/>
            <a:ext cx="874464" cy="1714227"/>
          </a:xfrm>
          <a:prstGeom prst="rect">
            <a:avLst/>
          </a:prstGeom>
        </p:spPr>
      </p:pic>
      <p:pic>
        <p:nvPicPr>
          <p:cNvPr id="8" name="Picture 7"/>
          <p:cNvPicPr>
            <a:picLocks noChangeAspect="1"/>
          </p:cNvPicPr>
          <p:nvPr/>
        </p:nvPicPr>
        <p:blipFill>
          <a:blip r:embed="rId5"/>
          <a:stretch>
            <a:fillRect/>
          </a:stretch>
        </p:blipFill>
        <p:spPr>
          <a:xfrm>
            <a:off x="11162881" y="5065822"/>
            <a:ext cx="839004" cy="784116"/>
          </a:xfrm>
          <a:prstGeom prst="rect">
            <a:avLst/>
          </a:prstGeom>
        </p:spPr>
      </p:pic>
      <p:sp>
        <p:nvSpPr>
          <p:cNvPr id="10" name="Double Wave 9"/>
          <p:cNvSpPr/>
          <p:nvPr/>
        </p:nvSpPr>
        <p:spPr>
          <a:xfrm rot="1450436">
            <a:off x="10191971" y="1263288"/>
            <a:ext cx="1834212" cy="1110804"/>
          </a:xfrm>
          <a:prstGeom prst="doubleWave">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1521160">
            <a:off x="10340779" y="1645886"/>
            <a:ext cx="1611339" cy="369332"/>
          </a:xfrm>
          <a:prstGeom prst="rect">
            <a:avLst/>
          </a:prstGeom>
        </p:spPr>
        <p:txBody>
          <a:bodyPr wrap="none">
            <a:spAutoFit/>
          </a:bodyPr>
          <a:lstStyle/>
          <a:p>
            <a:r>
              <a:rPr lang="en-US" b="1" dirty="0" smtClean="0">
                <a:solidFill>
                  <a:schemeClr val="accent4">
                    <a:lumMod val="75000"/>
                  </a:schemeClr>
                </a:solidFill>
              </a:rPr>
              <a:t>BETTER FOOD</a:t>
            </a:r>
            <a:endParaRPr lang="en-US" dirty="0">
              <a:solidFill>
                <a:schemeClr val="accent4">
                  <a:lumMod val="75000"/>
                </a:schemeClr>
              </a:solidFill>
            </a:endParaRPr>
          </a:p>
        </p:txBody>
      </p:sp>
    </p:spTree>
    <p:extLst>
      <p:ext uri="{BB962C8B-B14F-4D97-AF65-F5344CB8AC3E}">
        <p14:creationId xmlns:p14="http://schemas.microsoft.com/office/powerpoint/2010/main" val="412129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3466" y="0"/>
            <a:ext cx="11971867" cy="1325563"/>
          </a:xfrm>
        </p:spPr>
        <p:txBody>
          <a:bodyPr/>
          <a:lstStyle/>
          <a:p>
            <a:r>
              <a:rPr lang="en-US" b="1" dirty="0" smtClean="0">
                <a:latin typeface="Andes" panose="02000000000000000000" pitchFamily="50" charset="0"/>
              </a:rPr>
              <a:t>Great regional variation of the nutrition challenge</a:t>
            </a:r>
            <a:endParaRPr lang="en-US" dirty="0"/>
          </a:p>
        </p:txBody>
      </p:sp>
      <p:sp>
        <p:nvSpPr>
          <p:cNvPr id="4" name="Slide Number Placeholder 3"/>
          <p:cNvSpPr>
            <a:spLocks noGrp="1"/>
          </p:cNvSpPr>
          <p:nvPr>
            <p:ph type="sldNum" sz="quarter" idx="12"/>
          </p:nvPr>
        </p:nvSpPr>
        <p:spPr/>
        <p:txBody>
          <a:bodyPr/>
          <a:lstStyle/>
          <a:p>
            <a:fld id="{BF7D846F-209F-4C51-A8B9-EE77D7C4CA26}" type="slidenum">
              <a:rPr lang="en-US" smtClean="0"/>
              <a:t>7</a:t>
            </a:fld>
            <a:endParaRPr lang="en-US"/>
          </a:p>
        </p:txBody>
      </p:sp>
      <p:pic>
        <p:nvPicPr>
          <p:cNvPr id="5" name="Picture 4"/>
          <p:cNvPicPr>
            <a:picLocks noChangeAspect="1"/>
          </p:cNvPicPr>
          <p:nvPr/>
        </p:nvPicPr>
        <p:blipFill>
          <a:blip r:embed="rId3"/>
          <a:stretch>
            <a:fillRect/>
          </a:stretch>
        </p:blipFill>
        <p:spPr>
          <a:xfrm>
            <a:off x="2260071" y="1409700"/>
            <a:ext cx="7400925" cy="5448300"/>
          </a:xfrm>
          <a:prstGeom prst="rect">
            <a:avLst/>
          </a:prstGeom>
        </p:spPr>
      </p:pic>
    </p:spTree>
    <p:extLst>
      <p:ext uri="{BB962C8B-B14F-4D97-AF65-F5344CB8AC3E}">
        <p14:creationId xmlns:p14="http://schemas.microsoft.com/office/powerpoint/2010/main" val="2755813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TextBox 4"/>
          <p:cNvSpPr txBox="1"/>
          <p:nvPr/>
        </p:nvSpPr>
        <p:spPr>
          <a:xfrm>
            <a:off x="781318" y="130773"/>
            <a:ext cx="11005851" cy="522115"/>
          </a:xfrm>
          <a:prstGeom prst="rect">
            <a:avLst/>
          </a:prstGeom>
          <a:noFill/>
        </p:spPr>
        <p:txBody>
          <a:bodyPr wrap="square" lIns="59867" tIns="29933" rIns="59867" bIns="29933" rtlCol="0">
            <a:noAutofit/>
          </a:bodyPr>
          <a:lstStyle/>
          <a:p>
            <a:pPr defTabSz="609585"/>
            <a:r>
              <a:rPr lang="en-US" sz="4000" b="1" dirty="0">
                <a:latin typeface="Andes" panose="02000000000000000000" pitchFamily="50" charset="0"/>
                <a:ea typeface="+mj-ea"/>
                <a:cs typeface="+mj-cs"/>
              </a:rPr>
              <a:t>TOMORROW – The Food System could be THE Climate Change Problem</a:t>
            </a:r>
          </a:p>
        </p:txBody>
      </p:sp>
      <p:sp>
        <p:nvSpPr>
          <p:cNvPr id="2" name="Rectangle 1"/>
          <p:cNvSpPr/>
          <p:nvPr/>
        </p:nvSpPr>
        <p:spPr>
          <a:xfrm>
            <a:off x="1796294" y="3371886"/>
            <a:ext cx="2048113" cy="1905000"/>
          </a:xfrm>
          <a:prstGeom prst="rect">
            <a:avLst/>
          </a:prstGeom>
          <a:solidFill>
            <a:schemeClr val="bg2">
              <a:lumMod val="90000"/>
              <a:alpha val="70000"/>
            </a:schemeClr>
          </a:solidFill>
        </p:spPr>
        <p:txBody>
          <a:bodyPr wrap="square" rtlCol="0" anchor="ctr">
            <a:noAutofit/>
          </a:bodyPr>
          <a:lstStyle/>
          <a:p>
            <a:pPr algn="ctr" defTabSz="609585">
              <a:spcAft>
                <a:spcPts val="300"/>
              </a:spcAft>
            </a:pPr>
            <a:endParaRPr lang="en-US" sz="1000">
              <a:solidFill>
                <a:prstClr val="black"/>
              </a:solidFill>
            </a:endParaRPr>
          </a:p>
        </p:txBody>
      </p:sp>
      <p:sp>
        <p:nvSpPr>
          <p:cNvPr id="6" name="Rectangle 5"/>
          <p:cNvSpPr/>
          <p:nvPr/>
        </p:nvSpPr>
        <p:spPr>
          <a:xfrm>
            <a:off x="5706549" y="4474809"/>
            <a:ext cx="1295400" cy="809624"/>
          </a:xfrm>
          <a:prstGeom prst="rect">
            <a:avLst/>
          </a:prstGeom>
          <a:solidFill>
            <a:schemeClr val="bg2">
              <a:lumMod val="90000"/>
              <a:alpha val="70000"/>
            </a:schemeClr>
          </a:solidFill>
        </p:spPr>
        <p:txBody>
          <a:bodyPr wrap="square" rtlCol="0" anchor="ctr">
            <a:noAutofit/>
          </a:bodyPr>
          <a:lstStyle/>
          <a:p>
            <a:pPr algn="ctr" defTabSz="609585">
              <a:spcAft>
                <a:spcPts val="300"/>
              </a:spcAft>
            </a:pPr>
            <a:endParaRPr lang="en-US" sz="1000">
              <a:solidFill>
                <a:prstClr val="black"/>
              </a:solidFill>
            </a:endParaRPr>
          </a:p>
        </p:txBody>
      </p:sp>
      <p:sp>
        <p:nvSpPr>
          <p:cNvPr id="7" name="Rectangle 6"/>
          <p:cNvSpPr/>
          <p:nvPr/>
        </p:nvSpPr>
        <p:spPr>
          <a:xfrm>
            <a:off x="10043001" y="4495582"/>
            <a:ext cx="1295400" cy="809624"/>
          </a:xfrm>
          <a:prstGeom prst="rect">
            <a:avLst/>
          </a:prstGeom>
          <a:solidFill>
            <a:schemeClr val="bg2">
              <a:lumMod val="90000"/>
              <a:alpha val="70000"/>
            </a:schemeClr>
          </a:solidFill>
        </p:spPr>
        <p:txBody>
          <a:bodyPr wrap="square" rtlCol="0" anchor="ctr">
            <a:noAutofit/>
          </a:bodyPr>
          <a:lstStyle/>
          <a:p>
            <a:pPr algn="ctr" defTabSz="609585">
              <a:spcAft>
                <a:spcPts val="300"/>
              </a:spcAft>
            </a:pPr>
            <a:endParaRPr lang="en-US" sz="1000">
              <a:solidFill>
                <a:prstClr val="black"/>
              </a:solidFill>
            </a:endParaRPr>
          </a:p>
        </p:txBody>
      </p:sp>
      <p:sp>
        <p:nvSpPr>
          <p:cNvPr id="8" name="Rectangle 7"/>
          <p:cNvSpPr/>
          <p:nvPr/>
        </p:nvSpPr>
        <p:spPr>
          <a:xfrm>
            <a:off x="1795311" y="4802910"/>
            <a:ext cx="2024272" cy="21067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100" b="1" dirty="0">
                <a:solidFill>
                  <a:prstClr val="white"/>
                </a:solidFill>
              </a:rPr>
              <a:t>5.4 Gt LULUCF*</a:t>
            </a:r>
          </a:p>
        </p:txBody>
      </p:sp>
      <p:sp>
        <p:nvSpPr>
          <p:cNvPr id="10" name="Rectangle 9"/>
          <p:cNvSpPr/>
          <p:nvPr/>
        </p:nvSpPr>
        <p:spPr>
          <a:xfrm>
            <a:off x="1803613" y="5007269"/>
            <a:ext cx="2027656" cy="265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100" b="1" dirty="0">
                <a:solidFill>
                  <a:prstClr val="white"/>
                </a:solidFill>
              </a:rPr>
              <a:t>6.4 Gt Agriculture</a:t>
            </a:r>
          </a:p>
        </p:txBody>
      </p:sp>
      <p:sp>
        <p:nvSpPr>
          <p:cNvPr id="12" name="Rectangle 11"/>
          <p:cNvSpPr/>
          <p:nvPr/>
        </p:nvSpPr>
        <p:spPr>
          <a:xfrm>
            <a:off x="5711312" y="4946298"/>
            <a:ext cx="1290637" cy="3381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100" b="1" dirty="0">
                <a:solidFill>
                  <a:prstClr val="white"/>
                </a:solidFill>
              </a:rPr>
              <a:t>9.5 Gt Agriculture</a:t>
            </a:r>
          </a:p>
        </p:txBody>
      </p:sp>
      <p:sp>
        <p:nvSpPr>
          <p:cNvPr id="13" name="Rectangle 12"/>
          <p:cNvSpPr/>
          <p:nvPr/>
        </p:nvSpPr>
        <p:spPr>
          <a:xfrm>
            <a:off x="10054687" y="5138036"/>
            <a:ext cx="1283715" cy="1278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100" b="1" dirty="0">
                <a:solidFill>
                  <a:prstClr val="white"/>
                </a:solidFill>
              </a:rPr>
              <a:t>4 Gt Agriculture</a:t>
            </a:r>
          </a:p>
        </p:txBody>
      </p:sp>
      <p:sp>
        <p:nvSpPr>
          <p:cNvPr id="14" name="Rectangle 13"/>
          <p:cNvSpPr/>
          <p:nvPr/>
        </p:nvSpPr>
        <p:spPr>
          <a:xfrm>
            <a:off x="5706549" y="4729446"/>
            <a:ext cx="1295400" cy="2000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100" b="1" dirty="0">
                <a:solidFill>
                  <a:prstClr val="white"/>
                </a:solidFill>
              </a:rPr>
              <a:t>5.4 Gt LULUCF*</a:t>
            </a:r>
          </a:p>
        </p:txBody>
      </p:sp>
      <p:sp>
        <p:nvSpPr>
          <p:cNvPr id="21" name="Rectangle 20"/>
          <p:cNvSpPr/>
          <p:nvPr/>
        </p:nvSpPr>
        <p:spPr>
          <a:xfrm>
            <a:off x="1439728" y="2309465"/>
            <a:ext cx="9801339" cy="678963"/>
          </a:xfrm>
          <a:prstGeom prst="rect">
            <a:avLst/>
          </a:prstGeom>
        </p:spPr>
        <p:txBody>
          <a:bodyPr wrap="square">
            <a:noAutofit/>
          </a:bodyPr>
          <a:lstStyle/>
          <a:p>
            <a:pPr algn="ctr" defTabSz="609585">
              <a:spcAft>
                <a:spcPts val="300"/>
              </a:spcAft>
            </a:pPr>
            <a:r>
              <a:rPr lang="en-US" b="1" dirty="0">
                <a:solidFill>
                  <a:prstClr val="black"/>
                </a:solidFill>
              </a:rPr>
              <a:t>Projections of Global, Agriculture and Land Use Change Related Emissions towards 2050 </a:t>
            </a:r>
            <a:r>
              <a:rPr lang="en-US" dirty="0">
                <a:solidFill>
                  <a:prstClr val="black"/>
                </a:solidFill>
              </a:rPr>
              <a:t>(Gt CO</a:t>
            </a:r>
            <a:r>
              <a:rPr lang="en-US" baseline="-30000" dirty="0">
                <a:solidFill>
                  <a:prstClr val="black"/>
                </a:solidFill>
              </a:rPr>
              <a:t>2</a:t>
            </a:r>
            <a:r>
              <a:rPr lang="en-US" dirty="0">
                <a:solidFill>
                  <a:prstClr val="black"/>
                </a:solidFill>
              </a:rPr>
              <a:t>e)</a:t>
            </a:r>
          </a:p>
        </p:txBody>
      </p:sp>
      <p:sp>
        <p:nvSpPr>
          <p:cNvPr id="1028" name="Right Brace 1027"/>
          <p:cNvSpPr/>
          <p:nvPr/>
        </p:nvSpPr>
        <p:spPr>
          <a:xfrm flipH="1">
            <a:off x="1297400" y="4850582"/>
            <a:ext cx="76200" cy="448140"/>
          </a:xfrm>
          <a:prstGeom prst="rightBrac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defTabSz="609585"/>
            <a:endParaRPr lang="en-US">
              <a:solidFill>
                <a:prstClr val="black"/>
              </a:solidFill>
            </a:endParaRPr>
          </a:p>
        </p:txBody>
      </p:sp>
      <p:cxnSp>
        <p:nvCxnSpPr>
          <p:cNvPr id="1030" name="Straight Connector 1029"/>
          <p:cNvCxnSpPr>
            <a:endCxn id="89" idx="3"/>
          </p:cNvCxnSpPr>
          <p:nvPr/>
        </p:nvCxnSpPr>
        <p:spPr>
          <a:xfrm flipV="1">
            <a:off x="7008722" y="4976024"/>
            <a:ext cx="4316847" cy="20994"/>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001950" y="5126209"/>
            <a:ext cx="3760575" cy="15648"/>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9346886" y="4886198"/>
            <a:ext cx="1014223" cy="307777"/>
          </a:xfrm>
          <a:prstGeom prst="rect">
            <a:avLst/>
          </a:prstGeom>
        </p:spPr>
        <p:txBody>
          <a:bodyPr wrap="square">
            <a:spAutoFit/>
          </a:bodyPr>
          <a:lstStyle/>
          <a:p>
            <a:pPr defTabSz="609585"/>
            <a:r>
              <a:rPr lang="en-US" sz="1400" b="1" dirty="0">
                <a:solidFill>
                  <a:srgbClr val="FF0000"/>
                </a:solidFill>
              </a:rPr>
              <a:t>- 5.5 Gt</a:t>
            </a:r>
          </a:p>
        </p:txBody>
      </p:sp>
      <p:sp>
        <p:nvSpPr>
          <p:cNvPr id="46" name="Rectangle 45"/>
          <p:cNvSpPr/>
          <p:nvPr/>
        </p:nvSpPr>
        <p:spPr>
          <a:xfrm>
            <a:off x="2313238" y="5371142"/>
            <a:ext cx="1014223" cy="369332"/>
          </a:xfrm>
          <a:prstGeom prst="rect">
            <a:avLst/>
          </a:prstGeom>
        </p:spPr>
        <p:txBody>
          <a:bodyPr wrap="square">
            <a:spAutoFit/>
          </a:bodyPr>
          <a:lstStyle/>
          <a:p>
            <a:pPr algn="ctr" defTabSz="609585"/>
            <a:r>
              <a:rPr lang="en-US" b="1" dirty="0">
                <a:solidFill>
                  <a:prstClr val="black"/>
                </a:solidFill>
              </a:rPr>
              <a:t>TODAY</a:t>
            </a:r>
          </a:p>
        </p:txBody>
      </p:sp>
      <p:sp>
        <p:nvSpPr>
          <p:cNvPr id="48" name="Rectangle 47"/>
          <p:cNvSpPr/>
          <p:nvPr/>
        </p:nvSpPr>
        <p:spPr>
          <a:xfrm>
            <a:off x="4624179" y="5381384"/>
            <a:ext cx="6066523" cy="369332"/>
          </a:xfrm>
          <a:prstGeom prst="rect">
            <a:avLst/>
          </a:prstGeom>
        </p:spPr>
        <p:txBody>
          <a:bodyPr wrap="square">
            <a:spAutoFit/>
          </a:bodyPr>
          <a:lstStyle/>
          <a:p>
            <a:pPr algn="ctr" defTabSz="609585"/>
            <a:r>
              <a:rPr lang="en-US" b="1" dirty="0">
                <a:solidFill>
                  <a:prstClr val="black"/>
                </a:solidFill>
              </a:rPr>
              <a:t>2050 - ‘2C’ Ensuring Emission Level</a:t>
            </a:r>
          </a:p>
        </p:txBody>
      </p:sp>
      <p:sp>
        <p:nvSpPr>
          <p:cNvPr id="51" name="Isosceles Triangle 50"/>
          <p:cNvSpPr/>
          <p:nvPr/>
        </p:nvSpPr>
        <p:spPr>
          <a:xfrm rot="10800000">
            <a:off x="8958065" y="5033464"/>
            <a:ext cx="328655" cy="128509"/>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a:solidFill>
                <a:srgbClr val="00B050"/>
              </a:solidFill>
            </a:endParaRPr>
          </a:p>
        </p:txBody>
      </p:sp>
      <p:sp>
        <p:nvSpPr>
          <p:cNvPr id="52" name="Rectangle 51"/>
          <p:cNvSpPr/>
          <p:nvPr/>
        </p:nvSpPr>
        <p:spPr>
          <a:xfrm>
            <a:off x="9040315" y="4851381"/>
            <a:ext cx="158751" cy="18032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a:solidFill>
                <a:prstClr val="white"/>
              </a:solidFill>
            </a:endParaRPr>
          </a:p>
        </p:txBody>
      </p:sp>
      <p:sp>
        <p:nvSpPr>
          <p:cNvPr id="53" name="TextBox 52"/>
          <p:cNvSpPr txBox="1"/>
          <p:nvPr/>
        </p:nvSpPr>
        <p:spPr>
          <a:xfrm>
            <a:off x="4226127" y="6553202"/>
            <a:ext cx="4232075" cy="246221"/>
          </a:xfrm>
          <a:prstGeom prst="rect">
            <a:avLst/>
          </a:prstGeom>
          <a:noFill/>
        </p:spPr>
        <p:txBody>
          <a:bodyPr wrap="square" rtlCol="0">
            <a:spAutoFit/>
          </a:bodyPr>
          <a:lstStyle>
            <a:defPPr>
              <a:defRPr lang="en-US"/>
            </a:defPPr>
            <a:lvl1pPr>
              <a:defRPr sz="1200"/>
            </a:lvl1pPr>
          </a:lstStyle>
          <a:p>
            <a:pPr defTabSz="609585"/>
            <a:r>
              <a:rPr lang="en-US" sz="1000" dirty="0">
                <a:solidFill>
                  <a:prstClr val="black"/>
                </a:solidFill>
              </a:rPr>
              <a:t>*Land Use, Land Use Change and Forestry</a:t>
            </a:r>
            <a:endParaRPr lang="en-US" sz="1000" i="1" dirty="0">
              <a:solidFill>
                <a:prstClr val="black"/>
              </a:solidFill>
            </a:endParaRPr>
          </a:p>
        </p:txBody>
      </p:sp>
      <p:sp>
        <p:nvSpPr>
          <p:cNvPr id="54" name="Rectangle 53"/>
          <p:cNvSpPr/>
          <p:nvPr/>
        </p:nvSpPr>
        <p:spPr>
          <a:xfrm>
            <a:off x="1319165" y="4864600"/>
            <a:ext cx="455539" cy="430887"/>
          </a:xfrm>
          <a:prstGeom prst="rect">
            <a:avLst/>
          </a:prstGeom>
        </p:spPr>
        <p:txBody>
          <a:bodyPr wrap="square">
            <a:spAutoFit/>
          </a:bodyPr>
          <a:lstStyle/>
          <a:p>
            <a:pPr algn="ctr" defTabSz="609585"/>
            <a:r>
              <a:rPr lang="en-US" sz="1100" b="1" dirty="0">
                <a:solidFill>
                  <a:prstClr val="black"/>
                </a:solidFill>
              </a:rPr>
              <a:t>11%</a:t>
            </a:r>
          </a:p>
        </p:txBody>
      </p:sp>
      <p:sp>
        <p:nvSpPr>
          <p:cNvPr id="55" name="Rectangle 54"/>
          <p:cNvSpPr/>
          <p:nvPr/>
        </p:nvSpPr>
        <p:spPr>
          <a:xfrm>
            <a:off x="1311847" y="5058706"/>
            <a:ext cx="455539" cy="430887"/>
          </a:xfrm>
          <a:prstGeom prst="rect">
            <a:avLst/>
          </a:prstGeom>
        </p:spPr>
        <p:txBody>
          <a:bodyPr wrap="square">
            <a:spAutoFit/>
          </a:bodyPr>
          <a:lstStyle/>
          <a:p>
            <a:pPr algn="ctr" defTabSz="609585"/>
            <a:r>
              <a:rPr lang="en-US" sz="1100" b="1" dirty="0">
                <a:solidFill>
                  <a:prstClr val="black"/>
                </a:solidFill>
              </a:rPr>
              <a:t>14%</a:t>
            </a:r>
          </a:p>
        </p:txBody>
      </p:sp>
      <p:sp>
        <p:nvSpPr>
          <p:cNvPr id="56" name="Rectangle 55"/>
          <p:cNvSpPr/>
          <p:nvPr/>
        </p:nvSpPr>
        <p:spPr>
          <a:xfrm>
            <a:off x="2153833" y="2938368"/>
            <a:ext cx="1299705" cy="600164"/>
          </a:xfrm>
          <a:prstGeom prst="rect">
            <a:avLst/>
          </a:prstGeom>
        </p:spPr>
        <p:txBody>
          <a:bodyPr wrap="square">
            <a:spAutoFit/>
          </a:bodyPr>
          <a:lstStyle/>
          <a:p>
            <a:pPr algn="ctr" defTabSz="609585"/>
            <a:r>
              <a:rPr lang="en-US" sz="1100" b="1" dirty="0">
                <a:solidFill>
                  <a:prstClr val="black"/>
                </a:solidFill>
              </a:rPr>
              <a:t>Global Emissions: 49.1 Gt</a:t>
            </a:r>
          </a:p>
        </p:txBody>
      </p:sp>
      <p:sp>
        <p:nvSpPr>
          <p:cNvPr id="57" name="Rectangle 56"/>
          <p:cNvSpPr/>
          <p:nvPr/>
        </p:nvSpPr>
        <p:spPr>
          <a:xfrm>
            <a:off x="5690546" y="4046184"/>
            <a:ext cx="1299705" cy="600164"/>
          </a:xfrm>
          <a:prstGeom prst="rect">
            <a:avLst/>
          </a:prstGeom>
        </p:spPr>
        <p:txBody>
          <a:bodyPr wrap="square">
            <a:spAutoFit/>
          </a:bodyPr>
          <a:lstStyle/>
          <a:p>
            <a:pPr algn="ctr" defTabSz="609585"/>
            <a:r>
              <a:rPr lang="en-US" sz="1100" b="1" dirty="0">
                <a:solidFill>
                  <a:prstClr val="black"/>
                </a:solidFill>
              </a:rPr>
              <a:t>Global Emissions:</a:t>
            </a:r>
          </a:p>
          <a:p>
            <a:pPr algn="ctr" defTabSz="609585"/>
            <a:r>
              <a:rPr lang="en-US" sz="1100" b="1" dirty="0">
                <a:solidFill>
                  <a:prstClr val="black"/>
                </a:solidFill>
              </a:rPr>
              <a:t>21-22 Gt</a:t>
            </a:r>
          </a:p>
        </p:txBody>
      </p:sp>
      <p:sp>
        <p:nvSpPr>
          <p:cNvPr id="58" name="Rectangle 57"/>
          <p:cNvSpPr/>
          <p:nvPr/>
        </p:nvSpPr>
        <p:spPr>
          <a:xfrm>
            <a:off x="9770513" y="4063249"/>
            <a:ext cx="1299705" cy="600164"/>
          </a:xfrm>
          <a:prstGeom prst="rect">
            <a:avLst/>
          </a:prstGeom>
        </p:spPr>
        <p:txBody>
          <a:bodyPr wrap="square">
            <a:spAutoFit/>
          </a:bodyPr>
          <a:lstStyle/>
          <a:p>
            <a:pPr algn="ctr" defTabSz="609585"/>
            <a:r>
              <a:rPr lang="en-US" sz="1100" b="1" dirty="0">
                <a:solidFill>
                  <a:prstClr val="black"/>
                </a:solidFill>
              </a:rPr>
              <a:t>Global Emissions:</a:t>
            </a:r>
          </a:p>
          <a:p>
            <a:pPr algn="ctr" defTabSz="609585"/>
            <a:r>
              <a:rPr lang="en-US" sz="1100" b="1" dirty="0">
                <a:solidFill>
                  <a:prstClr val="black"/>
                </a:solidFill>
              </a:rPr>
              <a:t>21-22 Gt</a:t>
            </a:r>
          </a:p>
        </p:txBody>
      </p:sp>
      <p:sp>
        <p:nvSpPr>
          <p:cNvPr id="59" name="Rectangle 58"/>
          <p:cNvSpPr/>
          <p:nvPr/>
        </p:nvSpPr>
        <p:spPr>
          <a:xfrm>
            <a:off x="301941" y="4813041"/>
            <a:ext cx="1074136" cy="523220"/>
          </a:xfrm>
          <a:prstGeom prst="rect">
            <a:avLst/>
          </a:prstGeom>
        </p:spPr>
        <p:txBody>
          <a:bodyPr wrap="square">
            <a:spAutoFit/>
          </a:bodyPr>
          <a:lstStyle/>
          <a:p>
            <a:pPr algn="ctr" defTabSz="609585"/>
            <a:r>
              <a:rPr lang="en-US" sz="1400" b="1" dirty="0">
                <a:solidFill>
                  <a:prstClr val="black"/>
                </a:solidFill>
              </a:rPr>
              <a:t>~25%</a:t>
            </a:r>
            <a:br>
              <a:rPr lang="en-US" sz="1400" b="1" dirty="0">
                <a:solidFill>
                  <a:prstClr val="black"/>
                </a:solidFill>
              </a:rPr>
            </a:br>
            <a:r>
              <a:rPr lang="en-US" sz="1400" b="1" dirty="0">
                <a:solidFill>
                  <a:prstClr val="black"/>
                </a:solidFill>
              </a:rPr>
              <a:t>of Total</a:t>
            </a:r>
          </a:p>
        </p:txBody>
      </p:sp>
      <p:sp>
        <p:nvSpPr>
          <p:cNvPr id="63" name="Right Brace 62"/>
          <p:cNvSpPr/>
          <p:nvPr/>
        </p:nvSpPr>
        <p:spPr>
          <a:xfrm flipH="1">
            <a:off x="5307715" y="4749451"/>
            <a:ext cx="76200" cy="499893"/>
          </a:xfrm>
          <a:prstGeom prst="rightBrac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defTabSz="609585"/>
            <a:endParaRPr lang="en-US">
              <a:solidFill>
                <a:prstClr val="black"/>
              </a:solidFill>
            </a:endParaRPr>
          </a:p>
        </p:txBody>
      </p:sp>
      <p:sp>
        <p:nvSpPr>
          <p:cNvPr id="64" name="Rectangle 63"/>
          <p:cNvSpPr/>
          <p:nvPr/>
        </p:nvSpPr>
        <p:spPr>
          <a:xfrm>
            <a:off x="5316535" y="4729226"/>
            <a:ext cx="455539" cy="430887"/>
          </a:xfrm>
          <a:prstGeom prst="rect">
            <a:avLst/>
          </a:prstGeom>
        </p:spPr>
        <p:txBody>
          <a:bodyPr wrap="square">
            <a:spAutoFit/>
          </a:bodyPr>
          <a:lstStyle/>
          <a:p>
            <a:pPr algn="ctr" defTabSz="609585"/>
            <a:r>
              <a:rPr lang="en-US" sz="1100" b="1" dirty="0">
                <a:solidFill>
                  <a:prstClr val="black"/>
                </a:solidFill>
              </a:rPr>
              <a:t>25%</a:t>
            </a:r>
          </a:p>
        </p:txBody>
      </p:sp>
      <p:sp>
        <p:nvSpPr>
          <p:cNvPr id="65" name="Rectangle 64"/>
          <p:cNvSpPr/>
          <p:nvPr/>
        </p:nvSpPr>
        <p:spPr>
          <a:xfrm>
            <a:off x="5307592" y="5011166"/>
            <a:ext cx="455539" cy="430887"/>
          </a:xfrm>
          <a:prstGeom prst="rect">
            <a:avLst/>
          </a:prstGeom>
        </p:spPr>
        <p:txBody>
          <a:bodyPr wrap="square">
            <a:spAutoFit/>
          </a:bodyPr>
          <a:lstStyle/>
          <a:p>
            <a:pPr algn="ctr" defTabSz="609585"/>
            <a:r>
              <a:rPr lang="en-US" sz="1100" b="1" dirty="0">
                <a:solidFill>
                  <a:prstClr val="black"/>
                </a:solidFill>
              </a:rPr>
              <a:t>45%</a:t>
            </a:r>
          </a:p>
        </p:txBody>
      </p:sp>
      <p:sp>
        <p:nvSpPr>
          <p:cNvPr id="66" name="Rectangle 65"/>
          <p:cNvSpPr/>
          <p:nvPr/>
        </p:nvSpPr>
        <p:spPr>
          <a:xfrm>
            <a:off x="4319363" y="4394433"/>
            <a:ext cx="782143" cy="923330"/>
          </a:xfrm>
          <a:prstGeom prst="rect">
            <a:avLst/>
          </a:prstGeom>
          <a:ln w="19050">
            <a:solidFill>
              <a:srgbClr val="C00000"/>
            </a:solidFill>
          </a:ln>
        </p:spPr>
        <p:txBody>
          <a:bodyPr wrap="square">
            <a:spAutoFit/>
          </a:bodyPr>
          <a:lstStyle/>
          <a:p>
            <a:pPr algn="ctr" defTabSz="609585"/>
            <a:r>
              <a:rPr lang="en-US" b="1" dirty="0">
                <a:solidFill>
                  <a:srgbClr val="C00000"/>
                </a:solidFill>
              </a:rPr>
              <a:t>~70%</a:t>
            </a:r>
            <a:br>
              <a:rPr lang="en-US" b="1" dirty="0">
                <a:solidFill>
                  <a:srgbClr val="C00000"/>
                </a:solidFill>
              </a:rPr>
            </a:br>
            <a:r>
              <a:rPr lang="en-US" b="1" dirty="0">
                <a:solidFill>
                  <a:srgbClr val="C00000"/>
                </a:solidFill>
              </a:rPr>
              <a:t>of Total</a:t>
            </a:r>
          </a:p>
        </p:txBody>
      </p:sp>
      <p:sp>
        <p:nvSpPr>
          <p:cNvPr id="1036" name="Rectangle 1035"/>
          <p:cNvSpPr/>
          <p:nvPr/>
        </p:nvSpPr>
        <p:spPr>
          <a:xfrm>
            <a:off x="10289566" y="4898923"/>
            <a:ext cx="1118255" cy="292388"/>
          </a:xfrm>
          <a:prstGeom prst="rect">
            <a:avLst/>
          </a:prstGeom>
        </p:spPr>
        <p:txBody>
          <a:bodyPr wrap="square">
            <a:spAutoFit/>
          </a:bodyPr>
          <a:lstStyle/>
          <a:p>
            <a:pPr defTabSz="609585"/>
            <a:r>
              <a:rPr lang="en-US" sz="1300" b="1" dirty="0">
                <a:solidFill>
                  <a:prstClr val="black"/>
                </a:solidFill>
              </a:rPr>
              <a:t>60%  GAP</a:t>
            </a:r>
            <a:endParaRPr lang="en-US" sz="1300" dirty="0">
              <a:solidFill>
                <a:prstClr val="black"/>
              </a:solidFill>
            </a:endParaRPr>
          </a:p>
        </p:txBody>
      </p:sp>
      <p:sp>
        <p:nvSpPr>
          <p:cNvPr id="1037" name="Rectangle 1036"/>
          <p:cNvSpPr/>
          <p:nvPr/>
        </p:nvSpPr>
        <p:spPr>
          <a:xfrm>
            <a:off x="4713983" y="3344824"/>
            <a:ext cx="2190503" cy="646331"/>
          </a:xfrm>
          <a:prstGeom prst="rect">
            <a:avLst/>
          </a:prstGeom>
        </p:spPr>
        <p:txBody>
          <a:bodyPr wrap="square">
            <a:spAutoFit/>
          </a:bodyPr>
          <a:lstStyle/>
          <a:p>
            <a:pPr algn="ctr" defTabSz="609585"/>
            <a:r>
              <a:rPr lang="en-US" b="1" dirty="0">
                <a:solidFill>
                  <a:srgbClr val="C00000"/>
                </a:solidFill>
              </a:rPr>
              <a:t>Agriculture Business As Usual</a:t>
            </a:r>
          </a:p>
        </p:txBody>
      </p:sp>
      <p:sp>
        <p:nvSpPr>
          <p:cNvPr id="1038" name="Rectangle 1037"/>
          <p:cNvSpPr/>
          <p:nvPr/>
        </p:nvSpPr>
        <p:spPr>
          <a:xfrm>
            <a:off x="8321643" y="3378182"/>
            <a:ext cx="3185727" cy="646331"/>
          </a:xfrm>
          <a:prstGeom prst="rect">
            <a:avLst/>
          </a:prstGeom>
        </p:spPr>
        <p:txBody>
          <a:bodyPr wrap="square">
            <a:spAutoFit/>
          </a:bodyPr>
          <a:lstStyle/>
          <a:p>
            <a:pPr algn="ctr" defTabSz="609585"/>
            <a:r>
              <a:rPr lang="en-US" b="1" dirty="0">
                <a:solidFill>
                  <a:srgbClr val="C00000"/>
                </a:solidFill>
              </a:rPr>
              <a:t>Ag. Reduces Proportional</a:t>
            </a:r>
            <a:br>
              <a:rPr lang="en-US" b="1" dirty="0">
                <a:solidFill>
                  <a:srgbClr val="C00000"/>
                </a:solidFill>
              </a:rPr>
            </a:br>
            <a:r>
              <a:rPr lang="en-US" b="1" dirty="0">
                <a:solidFill>
                  <a:srgbClr val="C00000"/>
                </a:solidFill>
              </a:rPr>
              <a:t>to Other Sectors</a:t>
            </a:r>
          </a:p>
        </p:txBody>
      </p:sp>
      <p:cxnSp>
        <p:nvCxnSpPr>
          <p:cNvPr id="1040" name="Straight Connector 1039"/>
          <p:cNvCxnSpPr/>
          <p:nvPr/>
        </p:nvCxnSpPr>
        <p:spPr>
          <a:xfrm>
            <a:off x="3844101" y="3322027"/>
            <a:ext cx="1862448" cy="1155045"/>
          </a:xfrm>
          <a:prstGeom prst="line">
            <a:avLst/>
          </a:prstGeom>
          <a:solidFill>
            <a:schemeClr val="bg2">
              <a:lumMod val="90000"/>
              <a:alpha val="70000"/>
            </a:schemeClr>
          </a:solidFill>
          <a:ln>
            <a:solidFill>
              <a:schemeClr val="bg1">
                <a:lumMod val="85000"/>
              </a:schemeClr>
            </a:solidFill>
          </a:ln>
        </p:spPr>
      </p:cxnSp>
      <p:sp>
        <p:nvSpPr>
          <p:cNvPr id="89" name="Rectangle 88"/>
          <p:cNvSpPr/>
          <p:nvPr/>
        </p:nvSpPr>
        <p:spPr>
          <a:xfrm>
            <a:off x="8871930" y="4822135"/>
            <a:ext cx="2453639" cy="307777"/>
          </a:xfrm>
          <a:prstGeom prst="rect">
            <a:avLst/>
          </a:prstGeom>
          <a:ln w="19050">
            <a:solidFill>
              <a:srgbClr val="C00000"/>
            </a:solidFill>
          </a:ln>
        </p:spPr>
        <p:txBody>
          <a:bodyPr wrap="square">
            <a:spAutoFit/>
          </a:bodyPr>
          <a:lstStyle/>
          <a:p>
            <a:pPr algn="ctr" defTabSz="609585"/>
            <a:endParaRPr lang="en-US" sz="1400" b="1" dirty="0">
              <a:solidFill>
                <a:srgbClr val="C00000"/>
              </a:solidFill>
            </a:endParaRPr>
          </a:p>
        </p:txBody>
      </p:sp>
      <p:sp>
        <p:nvSpPr>
          <p:cNvPr id="49" name="TextBox 48"/>
          <p:cNvSpPr txBox="1"/>
          <p:nvPr/>
        </p:nvSpPr>
        <p:spPr>
          <a:xfrm>
            <a:off x="1234525" y="6469684"/>
            <a:ext cx="1900465" cy="369332"/>
          </a:xfrm>
          <a:prstGeom prst="rect">
            <a:avLst/>
          </a:prstGeom>
          <a:noFill/>
        </p:spPr>
        <p:txBody>
          <a:bodyPr wrap="square" rtlCol="0">
            <a:spAutoFit/>
          </a:bodyPr>
          <a:lstStyle/>
          <a:p>
            <a:pPr defTabSz="609585"/>
            <a:r>
              <a:rPr lang="en-US" dirty="0">
                <a:solidFill>
                  <a:prstClr val="black">
                    <a:lumMod val="75000"/>
                    <a:lumOff val="25000"/>
                  </a:prstClr>
                </a:solidFill>
              </a:rPr>
              <a:t>WRI 2013</a:t>
            </a:r>
          </a:p>
        </p:txBody>
      </p:sp>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3809" y="6410555"/>
            <a:ext cx="1946507" cy="385820"/>
          </a:xfrm>
          <a:prstGeom prst="rect">
            <a:avLst/>
          </a:prstGeom>
        </p:spPr>
      </p:pic>
      <p:sp>
        <p:nvSpPr>
          <p:cNvPr id="3" name="Rectangle 2"/>
          <p:cNvSpPr/>
          <p:nvPr/>
        </p:nvSpPr>
        <p:spPr>
          <a:xfrm>
            <a:off x="10055016" y="5177419"/>
            <a:ext cx="1283715" cy="17290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r>
              <a:rPr lang="en-US" sz="933" b="1" dirty="0">
                <a:solidFill>
                  <a:prstClr val="white"/>
                </a:solidFill>
              </a:rPr>
              <a:t>4 GT Agriculture</a:t>
            </a:r>
          </a:p>
        </p:txBody>
      </p:sp>
      <p:sp>
        <p:nvSpPr>
          <p:cNvPr id="39" name="Double Wave 38"/>
          <p:cNvSpPr/>
          <p:nvPr/>
        </p:nvSpPr>
        <p:spPr>
          <a:xfrm rot="1450436">
            <a:off x="10191971" y="1263288"/>
            <a:ext cx="1834212" cy="1110804"/>
          </a:xfrm>
          <a:prstGeom prst="doubleWave">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rot="1521160">
            <a:off x="10417722" y="1645886"/>
            <a:ext cx="1457450" cy="369332"/>
          </a:xfrm>
          <a:prstGeom prst="rect">
            <a:avLst/>
          </a:prstGeom>
        </p:spPr>
        <p:txBody>
          <a:bodyPr wrap="none">
            <a:spAutoFit/>
          </a:bodyPr>
          <a:lstStyle/>
          <a:p>
            <a:r>
              <a:rPr lang="en-US" b="1" dirty="0" smtClean="0">
                <a:solidFill>
                  <a:schemeClr val="accent4">
                    <a:lumMod val="75000"/>
                  </a:schemeClr>
                </a:solidFill>
              </a:rPr>
              <a:t>SUST. FOOD</a:t>
            </a:r>
            <a:endParaRPr lang="en-US" dirty="0">
              <a:solidFill>
                <a:schemeClr val="accent4">
                  <a:lumMod val="75000"/>
                </a:schemeClr>
              </a:solidFill>
            </a:endParaRPr>
          </a:p>
        </p:txBody>
      </p:sp>
    </p:spTree>
    <p:extLst>
      <p:ext uri="{BB962C8B-B14F-4D97-AF65-F5344CB8AC3E}">
        <p14:creationId xmlns:p14="http://schemas.microsoft.com/office/powerpoint/2010/main" val="1513500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920" y="23260"/>
            <a:ext cx="11713413" cy="863857"/>
          </a:xfrm>
        </p:spPr>
        <p:txBody>
          <a:bodyPr vert="horz" lIns="0" tIns="0" rIns="0" bIns="0" rtlCol="0" anchor="b">
            <a:noAutofit/>
          </a:bodyPr>
          <a:lstStyle/>
          <a:p>
            <a:r>
              <a:rPr lang="en-US" sz="4000" b="1" dirty="0">
                <a:latin typeface="Andes" panose="02000000000000000000" pitchFamily="50" charset="0"/>
              </a:rPr>
              <a:t>Rising water stress for food production by 2050 </a:t>
            </a:r>
          </a:p>
        </p:txBody>
      </p:sp>
      <p:pic>
        <p:nvPicPr>
          <p:cNvPr id="6" name="Picture 5"/>
          <p:cNvPicPr/>
          <p:nvPr/>
        </p:nvPicPr>
        <p:blipFill>
          <a:blip r:embed="rId3"/>
          <a:stretch>
            <a:fillRect/>
          </a:stretch>
        </p:blipFill>
        <p:spPr>
          <a:xfrm>
            <a:off x="286008" y="1660230"/>
            <a:ext cx="5659867" cy="3582247"/>
          </a:xfrm>
          <a:prstGeom prst="rect">
            <a:avLst/>
          </a:prstGeom>
        </p:spPr>
      </p:pic>
      <p:pic>
        <p:nvPicPr>
          <p:cNvPr id="7" name="Picture 6"/>
          <p:cNvPicPr/>
          <p:nvPr/>
        </p:nvPicPr>
        <p:blipFill>
          <a:blip r:embed="rId4"/>
          <a:stretch>
            <a:fillRect/>
          </a:stretch>
        </p:blipFill>
        <p:spPr>
          <a:xfrm>
            <a:off x="5945875" y="1660230"/>
            <a:ext cx="5684907" cy="3698477"/>
          </a:xfrm>
          <a:prstGeom prst="rect">
            <a:avLst/>
          </a:prstGeom>
        </p:spPr>
      </p:pic>
      <p:sp>
        <p:nvSpPr>
          <p:cNvPr id="4" name="TextBox 3"/>
          <p:cNvSpPr txBox="1"/>
          <p:nvPr/>
        </p:nvSpPr>
        <p:spPr>
          <a:xfrm>
            <a:off x="2650857" y="1167788"/>
            <a:ext cx="877163" cy="461665"/>
          </a:xfrm>
          <a:prstGeom prst="rect">
            <a:avLst/>
          </a:prstGeom>
          <a:noFill/>
        </p:spPr>
        <p:txBody>
          <a:bodyPr wrap="none" rtlCol="0">
            <a:spAutoFit/>
          </a:bodyPr>
          <a:lstStyle/>
          <a:p>
            <a:pPr defTabSz="609585"/>
            <a:r>
              <a:rPr lang="en-US" sz="2400" b="1" dirty="0">
                <a:solidFill>
                  <a:prstClr val="black"/>
                </a:solidFill>
              </a:rPr>
              <a:t>2000</a:t>
            </a:r>
          </a:p>
        </p:txBody>
      </p:sp>
      <p:sp>
        <p:nvSpPr>
          <p:cNvPr id="8" name="TextBox 7"/>
          <p:cNvSpPr txBox="1"/>
          <p:nvPr/>
        </p:nvSpPr>
        <p:spPr>
          <a:xfrm>
            <a:off x="8310723" y="1210025"/>
            <a:ext cx="877163" cy="461665"/>
          </a:xfrm>
          <a:prstGeom prst="rect">
            <a:avLst/>
          </a:prstGeom>
          <a:noFill/>
        </p:spPr>
        <p:txBody>
          <a:bodyPr wrap="none" rtlCol="0">
            <a:spAutoFit/>
          </a:bodyPr>
          <a:lstStyle/>
          <a:p>
            <a:pPr defTabSz="609585"/>
            <a:r>
              <a:rPr lang="en-US" sz="2400" b="1" dirty="0">
                <a:solidFill>
                  <a:prstClr val="black"/>
                </a:solidFill>
              </a:rPr>
              <a:t>2050</a:t>
            </a:r>
          </a:p>
        </p:txBody>
      </p:sp>
      <p:sp>
        <p:nvSpPr>
          <p:cNvPr id="9" name="Rectangle 8"/>
          <p:cNvSpPr/>
          <p:nvPr/>
        </p:nvSpPr>
        <p:spPr>
          <a:xfrm>
            <a:off x="1270777" y="5759208"/>
            <a:ext cx="576521" cy="2362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US" sz="2400">
              <a:solidFill>
                <a:prstClr val="white"/>
              </a:solidFill>
            </a:endParaRPr>
          </a:p>
        </p:txBody>
      </p:sp>
      <p:sp>
        <p:nvSpPr>
          <p:cNvPr id="10" name="TextBox 9"/>
          <p:cNvSpPr txBox="1"/>
          <p:nvPr/>
        </p:nvSpPr>
        <p:spPr>
          <a:xfrm>
            <a:off x="1119558" y="5358707"/>
            <a:ext cx="3990195" cy="338554"/>
          </a:xfrm>
          <a:prstGeom prst="rect">
            <a:avLst/>
          </a:prstGeom>
          <a:noFill/>
        </p:spPr>
        <p:txBody>
          <a:bodyPr wrap="none" rtlCol="0">
            <a:spAutoFit/>
          </a:bodyPr>
          <a:lstStyle/>
          <a:p>
            <a:pPr defTabSz="609585"/>
            <a:r>
              <a:rPr lang="en-US" sz="1600" dirty="0">
                <a:solidFill>
                  <a:prstClr val="black"/>
                </a:solidFill>
              </a:rPr>
              <a:t>Severity level (water exploitation rate):</a:t>
            </a:r>
          </a:p>
        </p:txBody>
      </p:sp>
      <p:sp>
        <p:nvSpPr>
          <p:cNvPr id="11" name="TextBox 10"/>
          <p:cNvSpPr txBox="1"/>
          <p:nvPr/>
        </p:nvSpPr>
        <p:spPr>
          <a:xfrm>
            <a:off x="1871331" y="5692682"/>
            <a:ext cx="1087157" cy="338554"/>
          </a:xfrm>
          <a:prstGeom prst="rect">
            <a:avLst/>
          </a:prstGeom>
          <a:noFill/>
        </p:spPr>
        <p:txBody>
          <a:bodyPr wrap="none" rtlCol="0">
            <a:spAutoFit/>
          </a:bodyPr>
          <a:lstStyle/>
          <a:p>
            <a:pPr defTabSz="609585"/>
            <a:r>
              <a:rPr lang="en-US" sz="1600" dirty="0">
                <a:solidFill>
                  <a:prstClr val="black"/>
                </a:solidFill>
              </a:rPr>
              <a:t>No (&lt;0.1)</a:t>
            </a:r>
          </a:p>
        </p:txBody>
      </p:sp>
      <p:sp>
        <p:nvSpPr>
          <p:cNvPr id="12" name="Rectangle 11"/>
          <p:cNvSpPr/>
          <p:nvPr/>
        </p:nvSpPr>
        <p:spPr>
          <a:xfrm>
            <a:off x="3143681" y="5777741"/>
            <a:ext cx="576521" cy="236280"/>
          </a:xfrm>
          <a:prstGeom prst="rect">
            <a:avLst/>
          </a:prstGeom>
          <a:solidFill>
            <a:srgbClr val="FFFF6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US" sz="2400">
              <a:solidFill>
                <a:prstClr val="white"/>
              </a:solidFill>
            </a:endParaRPr>
          </a:p>
        </p:txBody>
      </p:sp>
      <p:sp>
        <p:nvSpPr>
          <p:cNvPr id="13" name="TextBox 12"/>
          <p:cNvSpPr txBox="1"/>
          <p:nvPr/>
        </p:nvSpPr>
        <p:spPr>
          <a:xfrm>
            <a:off x="3744235" y="5711215"/>
            <a:ext cx="1426994" cy="338554"/>
          </a:xfrm>
          <a:prstGeom prst="rect">
            <a:avLst/>
          </a:prstGeom>
          <a:solidFill>
            <a:schemeClr val="bg1"/>
          </a:solidFill>
        </p:spPr>
        <p:txBody>
          <a:bodyPr wrap="none" rtlCol="0">
            <a:spAutoFit/>
          </a:bodyPr>
          <a:lstStyle/>
          <a:p>
            <a:pPr defTabSz="609585"/>
            <a:r>
              <a:rPr lang="en-US" sz="1600" dirty="0">
                <a:solidFill>
                  <a:prstClr val="black"/>
                </a:solidFill>
              </a:rPr>
              <a:t>Low (0.1-0.2)</a:t>
            </a:r>
          </a:p>
        </p:txBody>
      </p:sp>
      <p:sp>
        <p:nvSpPr>
          <p:cNvPr id="14" name="Rectangle 13"/>
          <p:cNvSpPr/>
          <p:nvPr/>
        </p:nvSpPr>
        <p:spPr>
          <a:xfrm>
            <a:off x="5345321" y="5773015"/>
            <a:ext cx="576521" cy="236280"/>
          </a:xfrm>
          <a:prstGeom prst="rect">
            <a:avLst/>
          </a:prstGeom>
          <a:solidFill>
            <a:srgbClr val="FDB71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US" sz="2400">
              <a:solidFill>
                <a:prstClr val="white"/>
              </a:solidFill>
            </a:endParaRPr>
          </a:p>
        </p:txBody>
      </p:sp>
      <p:sp>
        <p:nvSpPr>
          <p:cNvPr id="15" name="TextBox 14"/>
          <p:cNvSpPr txBox="1"/>
          <p:nvPr/>
        </p:nvSpPr>
        <p:spPr>
          <a:xfrm>
            <a:off x="5945875" y="5706488"/>
            <a:ext cx="1850186" cy="338554"/>
          </a:xfrm>
          <a:prstGeom prst="rect">
            <a:avLst/>
          </a:prstGeom>
          <a:solidFill>
            <a:schemeClr val="bg1"/>
          </a:solidFill>
        </p:spPr>
        <p:txBody>
          <a:bodyPr wrap="none" rtlCol="0">
            <a:spAutoFit/>
          </a:bodyPr>
          <a:lstStyle/>
          <a:p>
            <a:pPr defTabSz="609585"/>
            <a:r>
              <a:rPr lang="en-US" sz="1600" dirty="0">
                <a:solidFill>
                  <a:prstClr val="black"/>
                </a:solidFill>
              </a:rPr>
              <a:t>Medium (0.2-0.4)</a:t>
            </a:r>
          </a:p>
        </p:txBody>
      </p:sp>
      <p:sp>
        <p:nvSpPr>
          <p:cNvPr id="16" name="Rectangle 15"/>
          <p:cNvSpPr/>
          <p:nvPr/>
        </p:nvSpPr>
        <p:spPr>
          <a:xfrm>
            <a:off x="7774250" y="5759208"/>
            <a:ext cx="576521" cy="2362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US" sz="2400">
              <a:solidFill>
                <a:prstClr val="white"/>
              </a:solidFill>
            </a:endParaRPr>
          </a:p>
        </p:txBody>
      </p:sp>
      <p:sp>
        <p:nvSpPr>
          <p:cNvPr id="17" name="TextBox 16"/>
          <p:cNvSpPr txBox="1"/>
          <p:nvPr/>
        </p:nvSpPr>
        <p:spPr>
          <a:xfrm>
            <a:off x="8374804" y="5692682"/>
            <a:ext cx="1478290" cy="338554"/>
          </a:xfrm>
          <a:prstGeom prst="rect">
            <a:avLst/>
          </a:prstGeom>
          <a:solidFill>
            <a:schemeClr val="bg1"/>
          </a:solidFill>
        </p:spPr>
        <p:txBody>
          <a:bodyPr wrap="none" rtlCol="0">
            <a:spAutoFit/>
          </a:bodyPr>
          <a:lstStyle/>
          <a:p>
            <a:pPr defTabSz="609585"/>
            <a:r>
              <a:rPr lang="en-US" sz="1600" dirty="0">
                <a:solidFill>
                  <a:prstClr val="black"/>
                </a:solidFill>
              </a:rPr>
              <a:t>Severe (&gt;0.4)</a:t>
            </a:r>
          </a:p>
        </p:txBody>
      </p:sp>
    </p:spTree>
    <p:extLst>
      <p:ext uri="{BB962C8B-B14F-4D97-AF65-F5344CB8AC3E}">
        <p14:creationId xmlns:p14="http://schemas.microsoft.com/office/powerpoint/2010/main" val="1966238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TotalTime>
  <Words>2911</Words>
  <Application>Microsoft Office PowerPoint</Application>
  <PresentationFormat>Widescreen</PresentationFormat>
  <Paragraphs>398</Paragraphs>
  <Slides>21</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Agency FB</vt:lpstr>
      <vt:lpstr>Andes</vt:lpstr>
      <vt:lpstr>Arial</vt:lpstr>
      <vt:lpstr>Arial Narrow</vt:lpstr>
      <vt:lpstr>Calibri</vt:lpstr>
      <vt:lpstr>Calibri Light</vt:lpstr>
      <vt:lpstr>Symbol</vt:lpstr>
      <vt:lpstr>Times New Roman</vt:lpstr>
      <vt:lpstr>Wingdings</vt:lpstr>
      <vt:lpstr>Wingdings 2</vt:lpstr>
      <vt:lpstr>Office Theme</vt:lpstr>
      <vt:lpstr>PowerPoint Presentation</vt:lpstr>
      <vt:lpstr>Major Global Trends</vt:lpstr>
      <vt:lpstr>World food demand will be 40% higher by 2050</vt:lpstr>
      <vt:lpstr>PowerPoint Presentation</vt:lpstr>
      <vt:lpstr>PowerPoint Presentation</vt:lpstr>
      <vt:lpstr>Producing (and eating) the right food</vt:lpstr>
      <vt:lpstr>Great regional variation of the nutrition challenge</vt:lpstr>
      <vt:lpstr>PowerPoint Presentation</vt:lpstr>
      <vt:lpstr>Rising water stress for food production by 2050 </vt:lpstr>
      <vt:lpstr>PowerPoint Presentation</vt:lpstr>
      <vt:lpstr>Latin America – key to global food trade &amp; exports</vt:lpstr>
      <vt:lpstr>Move Jobs up the Food System</vt:lpstr>
      <vt:lpstr>Demand for meat &amp; dairy will increase the most</vt:lpstr>
      <vt:lpstr>PowerPoint Presentation</vt:lpstr>
      <vt:lpstr>PowerPoint Presentation</vt:lpstr>
      <vt:lpstr>PowerPoint Presentation</vt:lpstr>
      <vt:lpstr>PowerPoint Presentation</vt:lpstr>
      <vt:lpstr>PowerPoint Presentation</vt:lpstr>
      <vt:lpstr>Efficiency: Meeting food demand by reducing food waste</vt:lpstr>
      <vt:lpstr>PowerPoint Presentation</vt:lpstr>
      <vt:lpstr>Thanks!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Irina I. Klytchnikova</dc:creator>
  <cp:lastModifiedBy>Daniela Gayraud</cp:lastModifiedBy>
  <cp:revision>29</cp:revision>
  <cp:lastPrinted>2016-10-12T23:08:58Z</cp:lastPrinted>
  <dcterms:created xsi:type="dcterms:W3CDTF">2016-10-12T23:01:46Z</dcterms:created>
  <dcterms:modified xsi:type="dcterms:W3CDTF">2016-12-12T21:17:52Z</dcterms:modified>
</cp:coreProperties>
</file>